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p:nvPr>
            <p:ph type="sldImg"/>
          </p:nvPr>
        </p:nvSpPr>
        <p:spPr>
          <a:xfrm>
            <a:off x="1143000" y="685800"/>
            <a:ext cx="4572000" cy="3429000"/>
          </a:xfrm>
          <a:prstGeom prst="rect">
            <a:avLst/>
          </a:prstGeom>
        </p:spPr>
        <p:txBody>
          <a:bodyPr/>
          <a:lstStyle/>
          <a:p>
            <a:pPr/>
          </a:p>
        </p:txBody>
      </p:sp>
      <p:sp>
        <p:nvSpPr>
          <p:cNvPr id="202" name="Shape 2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pPr/>
            <a:r>
              <a:t>View from scheduled m/c perspective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pPr/>
            <a:r>
              <a:t>View from task perspective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grpSp>
        <p:nvGrpSpPr>
          <p:cNvPr id="119" name="Group 119"/>
          <p:cNvGrpSpPr/>
          <p:nvPr/>
        </p:nvGrpSpPr>
        <p:grpSpPr>
          <a:xfrm>
            <a:off x="866986" y="1733973"/>
            <a:ext cx="11318241" cy="155787"/>
            <a:chOff x="0" y="0"/>
            <a:chExt cx="11318240" cy="155786"/>
          </a:xfrm>
        </p:grpSpPr>
        <p:sp>
          <p:nvSpPr>
            <p:cNvPr id="117" name="Shape 117"/>
            <p:cNvSpPr/>
            <p:nvPr/>
          </p:nvSpPr>
          <p:spPr>
            <a:xfrm>
              <a:off x="0" y="0"/>
              <a:ext cx="6621171" cy="155787"/>
            </a:xfrm>
            <a:prstGeom prst="rect">
              <a:avLst/>
            </a:prstGeom>
            <a:solidFill>
              <a:srgbClr val="CC0000"/>
            </a:solidFill>
            <a:ln w="12700" cap="flat">
              <a:noFill/>
              <a:miter lim="400000"/>
            </a:ln>
            <a:effectLst/>
          </p:spPr>
          <p:txBody>
            <a:bodyPr wrap="square" lIns="65023" tIns="65023" rIns="65023" bIns="65023" numCol="1" anchor="t">
              <a:noAutofit/>
            </a:bodyPr>
            <a:lstStyle/>
            <a:p>
              <a:pPr algn="l" defTabSz="1300480">
                <a:defRPr sz="2400">
                  <a:latin typeface="Verdana"/>
                  <a:ea typeface="Verdana"/>
                  <a:cs typeface="Verdana"/>
                  <a:sym typeface="Verdana"/>
                </a:defRPr>
              </a:pPr>
            </a:p>
          </p:txBody>
        </p:sp>
        <p:sp>
          <p:nvSpPr>
            <p:cNvPr id="118" name="Shape 118"/>
            <p:cNvSpPr/>
            <p:nvPr/>
          </p:nvSpPr>
          <p:spPr>
            <a:xfrm>
              <a:off x="0" y="0"/>
              <a:ext cx="11318241" cy="1"/>
            </a:xfrm>
            <a:prstGeom prst="line">
              <a:avLst/>
            </a:prstGeom>
            <a:noFill/>
            <a:ln w="12700" cap="flat">
              <a:solidFill>
                <a:srgbClr val="CC0000"/>
              </a:solidFill>
              <a:prstDash val="solid"/>
              <a:round/>
            </a:ln>
            <a:effectLst/>
          </p:spPr>
          <p:txBody>
            <a:bodyPr wrap="square" lIns="65023" tIns="65023" rIns="65023" bIns="65023" numCol="1" anchor="t">
              <a:noAutofit/>
            </a:bodyPr>
            <a:lstStyle/>
            <a:p>
              <a:pPr algn="l" defTabSz="1300480">
                <a:defRPr sz="2400">
                  <a:latin typeface="Verdana"/>
                  <a:ea typeface="Verdana"/>
                  <a:cs typeface="Verdana"/>
                  <a:sym typeface="Verdana"/>
                </a:defRPr>
              </a:pPr>
            </a:p>
          </p:txBody>
        </p:sp>
      </p:grpSp>
      <p:sp>
        <p:nvSpPr>
          <p:cNvPr id="120" name="Shape 120"/>
          <p:cNvSpPr/>
          <p:nvPr/>
        </p:nvSpPr>
        <p:spPr>
          <a:xfrm>
            <a:off x="866986" y="9213539"/>
            <a:ext cx="11270828" cy="1"/>
          </a:xfrm>
          <a:prstGeom prst="line">
            <a:avLst/>
          </a:prstGeom>
          <a:ln w="3175">
            <a:solidFill>
              <a:srgbClr val="CC0000"/>
            </a:solidFill>
          </a:ln>
        </p:spPr>
        <p:txBody>
          <a:bodyPr lIns="65023" tIns="65023" rIns="65023" bIns="65023"/>
          <a:lstStyle/>
          <a:p>
            <a:pPr algn="l" defTabSz="1300480">
              <a:defRPr sz="2400">
                <a:latin typeface="Verdana"/>
                <a:ea typeface="Verdana"/>
                <a:cs typeface="Verdana"/>
                <a:sym typeface="Verdana"/>
              </a:defRPr>
            </a:pPr>
          </a:p>
        </p:txBody>
      </p:sp>
      <p:sp>
        <p:nvSpPr>
          <p:cNvPr id="121" name="Shape 121"/>
          <p:cNvSpPr/>
          <p:nvPr>
            <p:ph type="sldNum" sz="quarter" idx="2"/>
          </p:nvPr>
        </p:nvSpPr>
        <p:spPr>
          <a:xfrm>
            <a:off x="11736699" y="8882098"/>
            <a:ext cx="401115" cy="371349"/>
          </a:xfrm>
          <a:prstGeom prst="rect">
            <a:avLst/>
          </a:prstGeom>
        </p:spPr>
        <p:txBody>
          <a:bodyPr lIns="65023" tIns="65023" rIns="65023" bIns="65023"/>
          <a:lstStyle>
            <a:lvl1pPr algn="r" defTabSz="1300480">
              <a:defRPr sz="1600">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666699"/>
            </a:gs>
            <a:gs pos="100000">
              <a:srgbClr val="404061"/>
            </a:gs>
          </a:gsLst>
          <a:lin ang="16200000" scaled="0"/>
        </a:gradFill>
      </p:bgPr>
    </p:bg>
    <p:spTree>
      <p:nvGrpSpPr>
        <p:cNvPr id="1" name=""/>
        <p:cNvGrpSpPr/>
        <p:nvPr/>
      </p:nvGrpSpPr>
      <p:grpSpPr>
        <a:xfrm>
          <a:off x="0" y="0"/>
          <a:ext cx="0" cy="0"/>
          <a:chOff x="0" y="0"/>
          <a:chExt cx="0" cy="0"/>
        </a:xfrm>
      </p:grpSpPr>
      <p:grpSp>
        <p:nvGrpSpPr>
          <p:cNvPr id="192" name="Group 192"/>
          <p:cNvGrpSpPr/>
          <p:nvPr/>
        </p:nvGrpSpPr>
        <p:grpSpPr>
          <a:xfrm>
            <a:off x="-1" y="-1"/>
            <a:ext cx="13002544" cy="9751344"/>
            <a:chOff x="0" y="0"/>
            <a:chExt cx="13002542" cy="9751342"/>
          </a:xfrm>
        </p:grpSpPr>
        <p:sp>
          <p:nvSpPr>
            <p:cNvPr id="128" name="Shape 128"/>
            <p:cNvSpPr/>
            <p:nvPr/>
          </p:nvSpPr>
          <p:spPr>
            <a:xfrm>
              <a:off x="0" y="0"/>
              <a:ext cx="13000285" cy="2354863"/>
            </a:xfrm>
            <a:prstGeom prst="rect">
              <a:avLst/>
            </a:prstGeom>
            <a:gradFill flip="none" rotWithShape="1">
              <a:gsLst>
                <a:gs pos="0">
                  <a:srgbClr val="47476A"/>
                </a:gs>
                <a:gs pos="100000">
                  <a:srgbClr val="6666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nvGrpSpPr>
            <p:cNvPr id="191" name="Group 191"/>
            <p:cNvGrpSpPr/>
            <p:nvPr/>
          </p:nvGrpSpPr>
          <p:grpSpPr>
            <a:xfrm>
              <a:off x="-1" y="0"/>
              <a:ext cx="13002544" cy="9751343"/>
              <a:chOff x="0" y="0"/>
              <a:chExt cx="13002542" cy="9751342"/>
            </a:xfrm>
          </p:grpSpPr>
          <p:sp>
            <p:nvSpPr>
              <p:cNvPr id="129" name="Shape 129"/>
              <p:cNvSpPr/>
              <p:nvPr/>
            </p:nvSpPr>
            <p:spPr>
              <a:xfrm>
                <a:off x="2257" y="2348089"/>
                <a:ext cx="13000286"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0" name="Shape 130"/>
              <p:cNvSpPr/>
              <p:nvPr/>
            </p:nvSpPr>
            <p:spPr>
              <a:xfrm>
                <a:off x="0" y="9004017"/>
                <a:ext cx="13000285" cy="94828"/>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1" name="Shape 131"/>
              <p:cNvSpPr/>
              <p:nvPr/>
            </p:nvSpPr>
            <p:spPr>
              <a:xfrm>
                <a:off x="0" y="8274755"/>
                <a:ext cx="13000285" cy="67734"/>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2" name="Shape 132"/>
              <p:cNvSpPr/>
              <p:nvPr/>
            </p:nvSpPr>
            <p:spPr>
              <a:xfrm>
                <a:off x="0" y="7595164"/>
                <a:ext cx="13000285" cy="67734"/>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3" name="Shape 133"/>
              <p:cNvSpPr/>
              <p:nvPr/>
            </p:nvSpPr>
            <p:spPr>
              <a:xfrm>
                <a:off x="0" y="7010400"/>
                <a:ext cx="13000285" cy="69992"/>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4" name="Shape 134"/>
              <p:cNvSpPr/>
              <p:nvPr/>
            </p:nvSpPr>
            <p:spPr>
              <a:xfrm>
                <a:off x="0" y="6454987"/>
                <a:ext cx="13000285" cy="81281"/>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5" name="Shape 135"/>
              <p:cNvSpPr/>
              <p:nvPr/>
            </p:nvSpPr>
            <p:spPr>
              <a:xfrm>
                <a:off x="0" y="5969564"/>
                <a:ext cx="13000285" cy="67735"/>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6" name="Shape 136"/>
              <p:cNvSpPr/>
              <p:nvPr/>
            </p:nvSpPr>
            <p:spPr>
              <a:xfrm>
                <a:off x="0" y="5493173"/>
                <a:ext cx="13000285" cy="81281"/>
              </a:xfrm>
              <a:prstGeom prst="rect">
                <a:avLst/>
              </a:prstGeom>
              <a:gradFill flip="none" rotWithShape="1">
                <a:gsLst>
                  <a:gs pos="0">
                    <a:srgbClr val="6B6B99"/>
                  </a:gs>
                  <a:gs pos="100000">
                    <a:srgbClr val="5A5A81"/>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7" name="Shape 137"/>
              <p:cNvSpPr/>
              <p:nvPr/>
            </p:nvSpPr>
            <p:spPr>
              <a:xfrm>
                <a:off x="0" y="5100320"/>
                <a:ext cx="13000285" cy="54187"/>
              </a:xfrm>
              <a:prstGeom prst="rect">
                <a:avLst/>
              </a:prstGeom>
              <a:gradFill flip="none" rotWithShape="1">
                <a:gsLst>
                  <a:gs pos="0">
                    <a:srgbClr val="6B6B99"/>
                  </a:gs>
                  <a:gs pos="100000">
                    <a:srgbClr val="5A5A81"/>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8" name="Shape 138"/>
              <p:cNvSpPr/>
              <p:nvPr/>
            </p:nvSpPr>
            <p:spPr>
              <a:xfrm>
                <a:off x="0" y="4718755"/>
                <a:ext cx="13000285" cy="54188"/>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39" name="Shape 139"/>
              <p:cNvSpPr/>
              <p:nvPr/>
            </p:nvSpPr>
            <p:spPr>
              <a:xfrm>
                <a:off x="0" y="4352995"/>
                <a:ext cx="13000285" cy="54188"/>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0" name="Shape 140"/>
              <p:cNvSpPr/>
              <p:nvPr/>
            </p:nvSpPr>
            <p:spPr>
              <a:xfrm>
                <a:off x="0" y="3714044"/>
                <a:ext cx="13000285" cy="27094"/>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1" name="Shape 141"/>
              <p:cNvSpPr/>
              <p:nvPr/>
            </p:nvSpPr>
            <p:spPr>
              <a:xfrm>
                <a:off x="0" y="4014329"/>
                <a:ext cx="13000285" cy="54187"/>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2" name="Shape 142"/>
              <p:cNvSpPr/>
              <p:nvPr/>
            </p:nvSpPr>
            <p:spPr>
              <a:xfrm>
                <a:off x="0" y="3431822"/>
                <a:ext cx="13000285" cy="27094"/>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3" name="Shape 143"/>
              <p:cNvSpPr/>
              <p:nvPr/>
            </p:nvSpPr>
            <p:spPr>
              <a:xfrm>
                <a:off x="0" y="3147342"/>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4" name="Shape 144"/>
              <p:cNvSpPr/>
              <p:nvPr/>
            </p:nvSpPr>
            <p:spPr>
              <a:xfrm>
                <a:off x="0" y="2889955"/>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5" name="Shape 145"/>
              <p:cNvSpPr/>
              <p:nvPr/>
            </p:nvSpPr>
            <p:spPr>
              <a:xfrm>
                <a:off x="0" y="2657404"/>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6" name="Shape 146"/>
              <p:cNvSpPr/>
              <p:nvPr/>
            </p:nvSpPr>
            <p:spPr>
              <a:xfrm>
                <a:off x="0" y="54186"/>
                <a:ext cx="13000285" cy="67735"/>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7" name="Shape 147"/>
              <p:cNvSpPr/>
              <p:nvPr/>
            </p:nvSpPr>
            <p:spPr>
              <a:xfrm>
                <a:off x="0" y="419946"/>
                <a:ext cx="13000285" cy="54188"/>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8" name="Shape 148"/>
              <p:cNvSpPr/>
              <p:nvPr/>
            </p:nvSpPr>
            <p:spPr>
              <a:xfrm>
                <a:off x="0" y="1072444"/>
                <a:ext cx="13000285" cy="54188"/>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49" name="Shape 149"/>
              <p:cNvSpPr/>
              <p:nvPr/>
            </p:nvSpPr>
            <p:spPr>
              <a:xfrm>
                <a:off x="0" y="760871"/>
                <a:ext cx="13000285" cy="54187"/>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0" name="Shape 150"/>
              <p:cNvSpPr/>
              <p:nvPr/>
            </p:nvSpPr>
            <p:spPr>
              <a:xfrm>
                <a:off x="0" y="1354666"/>
                <a:ext cx="13000285" cy="54188"/>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1" name="Shape 151"/>
              <p:cNvSpPr/>
              <p:nvPr/>
            </p:nvSpPr>
            <p:spPr>
              <a:xfrm>
                <a:off x="0" y="1641404"/>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2" name="Shape 152"/>
              <p:cNvSpPr/>
              <p:nvPr/>
            </p:nvSpPr>
            <p:spPr>
              <a:xfrm>
                <a:off x="0" y="1898791"/>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3" name="Shape 153"/>
              <p:cNvSpPr/>
              <p:nvPr/>
            </p:nvSpPr>
            <p:spPr>
              <a:xfrm>
                <a:off x="0" y="2129084"/>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nvGrpSpPr>
              <p:cNvPr id="169" name="Group 169"/>
              <p:cNvGrpSpPr/>
              <p:nvPr/>
            </p:nvGrpSpPr>
            <p:grpSpPr>
              <a:xfrm>
                <a:off x="0" y="-1"/>
                <a:ext cx="13000285" cy="2359379"/>
                <a:chOff x="0" y="0"/>
                <a:chExt cx="13000284" cy="2359377"/>
              </a:xfrm>
            </p:grpSpPr>
            <p:sp>
              <p:nvSpPr>
                <p:cNvPr id="154" name="Shape 154"/>
                <p:cNvSpPr/>
                <p:nvPr/>
              </p:nvSpPr>
              <p:spPr>
                <a:xfrm>
                  <a:off x="6432408" y="0"/>
                  <a:ext cx="94828"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57" y="21600"/>
                      </a:moveTo>
                      <a:lnTo>
                        <a:pt x="21600" y="21600"/>
                      </a:lnTo>
                      <a:lnTo>
                        <a:pt x="21600" y="0"/>
                      </a:lnTo>
                      <a:lnTo>
                        <a:pt x="0" y="0"/>
                      </a:lnTo>
                      <a:lnTo>
                        <a:pt x="0" y="21600"/>
                      </a:lnTo>
                      <a:lnTo>
                        <a:pt x="925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5" name="Shape 155"/>
                <p:cNvSpPr/>
                <p:nvPr/>
              </p:nvSpPr>
              <p:spPr>
                <a:xfrm>
                  <a:off x="5418666" y="0"/>
                  <a:ext cx="349957"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55" y="21600"/>
                      </a:moveTo>
                      <a:lnTo>
                        <a:pt x="21600" y="21600"/>
                      </a:lnTo>
                      <a:lnTo>
                        <a:pt x="5853" y="0"/>
                      </a:lnTo>
                      <a:lnTo>
                        <a:pt x="0" y="0"/>
                      </a:lnTo>
                      <a:lnTo>
                        <a:pt x="15747" y="21600"/>
                      </a:lnTo>
                      <a:lnTo>
                        <a:pt x="1825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6" name="Shape 156"/>
                <p:cNvSpPr/>
                <p:nvPr/>
              </p:nvSpPr>
              <p:spPr>
                <a:xfrm>
                  <a:off x="4441049" y="0"/>
                  <a:ext cx="541867"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3" y="21600"/>
                      </a:moveTo>
                      <a:lnTo>
                        <a:pt x="21600" y="21600"/>
                      </a:lnTo>
                      <a:lnTo>
                        <a:pt x="3254" y="0"/>
                      </a:lnTo>
                      <a:lnTo>
                        <a:pt x="0" y="0"/>
                      </a:lnTo>
                      <a:lnTo>
                        <a:pt x="18346" y="21600"/>
                      </a:lnTo>
                      <a:lnTo>
                        <a:pt x="19973"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7" name="Shape 157"/>
                <p:cNvSpPr/>
                <p:nvPr/>
              </p:nvSpPr>
              <p:spPr>
                <a:xfrm>
                  <a:off x="3508586" y="0"/>
                  <a:ext cx="796997"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95" y="21600"/>
                      </a:moveTo>
                      <a:lnTo>
                        <a:pt x="21600" y="21600"/>
                      </a:lnTo>
                      <a:lnTo>
                        <a:pt x="2516" y="0"/>
                      </a:lnTo>
                      <a:lnTo>
                        <a:pt x="0" y="0"/>
                      </a:lnTo>
                      <a:lnTo>
                        <a:pt x="19084" y="21600"/>
                      </a:lnTo>
                      <a:lnTo>
                        <a:pt x="2049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8" name="Shape 158"/>
                <p:cNvSpPr/>
                <p:nvPr/>
              </p:nvSpPr>
              <p:spPr>
                <a:xfrm>
                  <a:off x="2560320" y="0"/>
                  <a:ext cx="1016001"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21600"/>
                      </a:moveTo>
                      <a:lnTo>
                        <a:pt x="21600" y="21600"/>
                      </a:lnTo>
                      <a:lnTo>
                        <a:pt x="2020" y="0"/>
                      </a:lnTo>
                      <a:lnTo>
                        <a:pt x="0" y="0"/>
                      </a:lnTo>
                      <a:lnTo>
                        <a:pt x="19580" y="21600"/>
                      </a:lnTo>
                      <a:lnTo>
                        <a:pt x="2044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59" name="Shape 159"/>
                <p:cNvSpPr/>
                <p:nvPr/>
              </p:nvSpPr>
              <p:spPr>
                <a:xfrm>
                  <a:off x="1612053" y="0"/>
                  <a:ext cx="1219201"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7" y="21600"/>
                      </a:moveTo>
                      <a:lnTo>
                        <a:pt x="21600" y="21600"/>
                      </a:lnTo>
                      <a:lnTo>
                        <a:pt x="1646" y="0"/>
                      </a:lnTo>
                      <a:lnTo>
                        <a:pt x="0" y="0"/>
                      </a:lnTo>
                      <a:lnTo>
                        <a:pt x="19914" y="21600"/>
                      </a:lnTo>
                      <a:lnTo>
                        <a:pt x="2087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0" name="Shape 160"/>
                <p:cNvSpPr/>
                <p:nvPr/>
              </p:nvSpPr>
              <p:spPr>
                <a:xfrm>
                  <a:off x="690880" y="0"/>
                  <a:ext cx="1449494"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92" y="21600"/>
                      </a:moveTo>
                      <a:lnTo>
                        <a:pt x="21600" y="21600"/>
                      </a:lnTo>
                      <a:lnTo>
                        <a:pt x="1620" y="0"/>
                      </a:lnTo>
                      <a:lnTo>
                        <a:pt x="0" y="0"/>
                      </a:lnTo>
                      <a:lnTo>
                        <a:pt x="20182" y="21600"/>
                      </a:lnTo>
                      <a:lnTo>
                        <a:pt x="20992"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1" name="Shape 161"/>
                <p:cNvSpPr/>
                <p:nvPr/>
              </p:nvSpPr>
              <p:spPr>
                <a:xfrm>
                  <a:off x="0" y="243839"/>
                  <a:ext cx="1422401" cy="2115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75" y="21600"/>
                      </a:moveTo>
                      <a:lnTo>
                        <a:pt x="21600" y="21600"/>
                      </a:lnTo>
                      <a:lnTo>
                        <a:pt x="0" y="0"/>
                      </a:lnTo>
                      <a:lnTo>
                        <a:pt x="0" y="1525"/>
                      </a:lnTo>
                      <a:lnTo>
                        <a:pt x="19949" y="21600"/>
                      </a:lnTo>
                      <a:lnTo>
                        <a:pt x="2077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2" name="Shape 162"/>
                <p:cNvSpPr/>
                <p:nvPr/>
              </p:nvSpPr>
              <p:spPr>
                <a:xfrm>
                  <a:off x="7204568" y="0"/>
                  <a:ext cx="349957"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8" y="21600"/>
                      </a:moveTo>
                      <a:lnTo>
                        <a:pt x="5853" y="21600"/>
                      </a:lnTo>
                      <a:lnTo>
                        <a:pt x="21600" y="0"/>
                      </a:lnTo>
                      <a:lnTo>
                        <a:pt x="15886" y="0"/>
                      </a:lnTo>
                      <a:lnTo>
                        <a:pt x="0" y="21600"/>
                      </a:lnTo>
                      <a:lnTo>
                        <a:pt x="250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3" name="Shape 163"/>
                <p:cNvSpPr/>
                <p:nvPr/>
              </p:nvSpPr>
              <p:spPr>
                <a:xfrm>
                  <a:off x="7976729" y="0"/>
                  <a:ext cx="541868"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7" y="21600"/>
                      </a:moveTo>
                      <a:lnTo>
                        <a:pt x="3254" y="21600"/>
                      </a:lnTo>
                      <a:lnTo>
                        <a:pt x="21600" y="0"/>
                      </a:lnTo>
                      <a:lnTo>
                        <a:pt x="18346" y="0"/>
                      </a:lnTo>
                      <a:lnTo>
                        <a:pt x="0" y="21600"/>
                      </a:lnTo>
                      <a:lnTo>
                        <a:pt x="162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4" name="Shape 164"/>
                <p:cNvSpPr/>
                <p:nvPr/>
              </p:nvSpPr>
              <p:spPr>
                <a:xfrm>
                  <a:off x="8626968" y="0"/>
                  <a:ext cx="810544"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8" y="21600"/>
                      </a:moveTo>
                      <a:lnTo>
                        <a:pt x="2534" y="21600"/>
                      </a:lnTo>
                      <a:lnTo>
                        <a:pt x="21600" y="0"/>
                      </a:lnTo>
                      <a:lnTo>
                        <a:pt x="19126" y="0"/>
                      </a:lnTo>
                      <a:lnTo>
                        <a:pt x="0" y="21600"/>
                      </a:lnTo>
                      <a:lnTo>
                        <a:pt x="144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5" name="Shape 165"/>
                <p:cNvSpPr/>
                <p:nvPr/>
              </p:nvSpPr>
              <p:spPr>
                <a:xfrm>
                  <a:off x="9344942" y="0"/>
                  <a:ext cx="1013744"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8" y="21600"/>
                      </a:moveTo>
                      <a:lnTo>
                        <a:pt x="1977" y="21600"/>
                      </a:lnTo>
                      <a:lnTo>
                        <a:pt x="21600" y="0"/>
                      </a:lnTo>
                      <a:lnTo>
                        <a:pt x="19575" y="0"/>
                      </a:lnTo>
                      <a:lnTo>
                        <a:pt x="0" y="21600"/>
                      </a:lnTo>
                      <a:lnTo>
                        <a:pt x="86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6" name="Shape 166"/>
                <p:cNvSpPr/>
                <p:nvPr/>
              </p:nvSpPr>
              <p:spPr>
                <a:xfrm>
                  <a:off x="10114844" y="0"/>
                  <a:ext cx="1221459"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1" y="21600"/>
                      </a:moveTo>
                      <a:lnTo>
                        <a:pt x="1683" y="21600"/>
                      </a:lnTo>
                      <a:lnTo>
                        <a:pt x="21600" y="0"/>
                      </a:lnTo>
                      <a:lnTo>
                        <a:pt x="19917" y="0"/>
                      </a:lnTo>
                      <a:lnTo>
                        <a:pt x="0" y="21600"/>
                      </a:lnTo>
                      <a:lnTo>
                        <a:pt x="721"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7" name="Shape 167"/>
                <p:cNvSpPr/>
                <p:nvPr/>
              </p:nvSpPr>
              <p:spPr>
                <a:xfrm>
                  <a:off x="10765084" y="0"/>
                  <a:ext cx="1449495" cy="2359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7" y="21600"/>
                      </a:moveTo>
                      <a:lnTo>
                        <a:pt x="1417" y="21600"/>
                      </a:lnTo>
                      <a:lnTo>
                        <a:pt x="21600" y="0"/>
                      </a:lnTo>
                      <a:lnTo>
                        <a:pt x="19980" y="0"/>
                      </a:lnTo>
                      <a:lnTo>
                        <a:pt x="0" y="21600"/>
                      </a:lnTo>
                      <a:lnTo>
                        <a:pt x="60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68" name="Shape 168"/>
                <p:cNvSpPr/>
                <p:nvPr/>
              </p:nvSpPr>
              <p:spPr>
                <a:xfrm>
                  <a:off x="11483058" y="108373"/>
                  <a:ext cx="1517227" cy="2251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4" y="21600"/>
                      </a:moveTo>
                      <a:lnTo>
                        <a:pt x="1547" y="21600"/>
                      </a:lnTo>
                      <a:lnTo>
                        <a:pt x="21600" y="1563"/>
                      </a:lnTo>
                      <a:lnTo>
                        <a:pt x="21600" y="0"/>
                      </a:lnTo>
                      <a:lnTo>
                        <a:pt x="0" y="21600"/>
                      </a:lnTo>
                      <a:lnTo>
                        <a:pt x="774"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grpSp>
            <p:nvGrpSpPr>
              <p:cNvPr id="172" name="Group 172"/>
              <p:cNvGrpSpPr/>
              <p:nvPr/>
            </p:nvGrpSpPr>
            <p:grpSpPr>
              <a:xfrm>
                <a:off x="-1" y="1259840"/>
                <a:ext cx="13000286" cy="1099538"/>
                <a:chOff x="0" y="0"/>
                <a:chExt cx="13000284" cy="1099537"/>
              </a:xfrm>
            </p:grpSpPr>
            <p:sp>
              <p:nvSpPr>
                <p:cNvPr id="170" name="Shape 170"/>
                <p:cNvSpPr/>
                <p:nvPr/>
              </p:nvSpPr>
              <p:spPr>
                <a:xfrm>
                  <a:off x="0" y="135466"/>
                  <a:ext cx="690881" cy="964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00" y="21600"/>
                      </a:moveTo>
                      <a:lnTo>
                        <a:pt x="21600" y="21600"/>
                      </a:lnTo>
                      <a:lnTo>
                        <a:pt x="0" y="0"/>
                      </a:lnTo>
                      <a:lnTo>
                        <a:pt x="0" y="3346"/>
                      </a:lnTo>
                      <a:lnTo>
                        <a:pt x="17776" y="21600"/>
                      </a:lnTo>
                      <a:lnTo>
                        <a:pt x="19900" y="2160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1" name="Shape 171"/>
                <p:cNvSpPr/>
                <p:nvPr/>
              </p:nvSpPr>
              <p:spPr>
                <a:xfrm>
                  <a:off x="12214577" y="-1"/>
                  <a:ext cx="785708" cy="1099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4" y="21600"/>
                      </a:moveTo>
                      <a:lnTo>
                        <a:pt x="2988" y="21600"/>
                      </a:lnTo>
                      <a:lnTo>
                        <a:pt x="21600" y="3200"/>
                      </a:lnTo>
                      <a:lnTo>
                        <a:pt x="21600" y="0"/>
                      </a:lnTo>
                      <a:lnTo>
                        <a:pt x="0" y="21600"/>
                      </a:lnTo>
                      <a:lnTo>
                        <a:pt x="1494" y="2160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grpSp>
            <p:nvGrpSpPr>
              <p:cNvPr id="182" name="Group 182"/>
              <p:cNvGrpSpPr/>
              <p:nvPr/>
            </p:nvGrpSpPr>
            <p:grpSpPr>
              <a:xfrm>
                <a:off x="596053" y="2345831"/>
                <a:ext cx="11740445" cy="7405512"/>
                <a:chOff x="0" y="0"/>
                <a:chExt cx="11740444" cy="7405511"/>
              </a:xfrm>
            </p:grpSpPr>
            <p:sp>
              <p:nvSpPr>
                <p:cNvPr id="173" name="Shape 173"/>
                <p:cNvSpPr/>
                <p:nvPr/>
              </p:nvSpPr>
              <p:spPr>
                <a:xfrm>
                  <a:off x="5836355" y="0"/>
                  <a:ext cx="94828"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57" y="0"/>
                      </a:moveTo>
                      <a:lnTo>
                        <a:pt x="0" y="0"/>
                      </a:lnTo>
                      <a:lnTo>
                        <a:pt x="0" y="21600"/>
                      </a:lnTo>
                      <a:lnTo>
                        <a:pt x="21600" y="21600"/>
                      </a:lnTo>
                      <a:lnTo>
                        <a:pt x="21600" y="0"/>
                      </a:lnTo>
                      <a:lnTo>
                        <a:pt x="9257"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4" name="Shape 174"/>
                <p:cNvSpPr/>
                <p:nvPr/>
              </p:nvSpPr>
              <p:spPr>
                <a:xfrm>
                  <a:off x="4267200" y="0"/>
                  <a:ext cx="905369"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04" y="0"/>
                      </a:moveTo>
                      <a:lnTo>
                        <a:pt x="19332" y="0"/>
                      </a:lnTo>
                      <a:lnTo>
                        <a:pt x="0" y="21600"/>
                      </a:lnTo>
                      <a:lnTo>
                        <a:pt x="2214" y="21600"/>
                      </a:lnTo>
                      <a:lnTo>
                        <a:pt x="21600" y="0"/>
                      </a:lnTo>
                      <a:lnTo>
                        <a:pt x="2030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5" name="Shape 175"/>
                <p:cNvSpPr/>
                <p:nvPr/>
              </p:nvSpPr>
              <p:spPr>
                <a:xfrm>
                  <a:off x="2858346" y="0"/>
                  <a:ext cx="1528517"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24" y="0"/>
                      </a:moveTo>
                      <a:lnTo>
                        <a:pt x="20448" y="0"/>
                      </a:lnTo>
                      <a:lnTo>
                        <a:pt x="0" y="21600"/>
                      </a:lnTo>
                      <a:lnTo>
                        <a:pt x="1344" y="21600"/>
                      </a:lnTo>
                      <a:lnTo>
                        <a:pt x="21600" y="0"/>
                      </a:lnTo>
                      <a:lnTo>
                        <a:pt x="2102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6" name="Shape 176"/>
                <p:cNvSpPr/>
                <p:nvPr/>
              </p:nvSpPr>
              <p:spPr>
                <a:xfrm>
                  <a:off x="1381760" y="0"/>
                  <a:ext cx="2327769"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23" y="0"/>
                      </a:moveTo>
                      <a:lnTo>
                        <a:pt x="20741" y="0"/>
                      </a:lnTo>
                      <a:lnTo>
                        <a:pt x="0" y="21600"/>
                      </a:lnTo>
                      <a:lnTo>
                        <a:pt x="880" y="21600"/>
                      </a:lnTo>
                      <a:lnTo>
                        <a:pt x="21600" y="26"/>
                      </a:lnTo>
                      <a:lnTo>
                        <a:pt x="21223"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7" name="Shape 177"/>
                <p:cNvSpPr/>
                <p:nvPr/>
              </p:nvSpPr>
              <p:spPr>
                <a:xfrm>
                  <a:off x="0" y="0"/>
                  <a:ext cx="2978009"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23" y="0"/>
                      </a:moveTo>
                      <a:lnTo>
                        <a:pt x="20929" y="0"/>
                      </a:lnTo>
                      <a:lnTo>
                        <a:pt x="0" y="21600"/>
                      </a:lnTo>
                      <a:lnTo>
                        <a:pt x="688" y="21600"/>
                      </a:lnTo>
                      <a:lnTo>
                        <a:pt x="21600" y="33"/>
                      </a:lnTo>
                      <a:lnTo>
                        <a:pt x="21223"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8" name="Shape 178"/>
                <p:cNvSpPr/>
                <p:nvPr/>
              </p:nvSpPr>
              <p:spPr>
                <a:xfrm>
                  <a:off x="6608516" y="0"/>
                  <a:ext cx="907627"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0" y="0"/>
                      </a:moveTo>
                      <a:lnTo>
                        <a:pt x="0" y="0"/>
                      </a:lnTo>
                      <a:lnTo>
                        <a:pt x="19338" y="21600"/>
                      </a:lnTo>
                      <a:lnTo>
                        <a:pt x="21600" y="21600"/>
                      </a:lnTo>
                      <a:lnTo>
                        <a:pt x="2262" y="0"/>
                      </a:lnTo>
                      <a:lnTo>
                        <a:pt x="97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79" name="Shape 179"/>
                <p:cNvSpPr/>
                <p:nvPr/>
              </p:nvSpPr>
              <p:spPr>
                <a:xfrm>
                  <a:off x="7380675" y="0"/>
                  <a:ext cx="1528517"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 y="0"/>
                      </a:moveTo>
                      <a:lnTo>
                        <a:pt x="0" y="0"/>
                      </a:lnTo>
                      <a:lnTo>
                        <a:pt x="20480" y="21600"/>
                      </a:lnTo>
                      <a:lnTo>
                        <a:pt x="21600" y="21600"/>
                      </a:lnTo>
                      <a:lnTo>
                        <a:pt x="1152" y="0"/>
                      </a:lnTo>
                      <a:lnTo>
                        <a:pt x="576"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0" name="Shape 180"/>
                <p:cNvSpPr/>
                <p:nvPr/>
              </p:nvSpPr>
              <p:spPr>
                <a:xfrm>
                  <a:off x="8033173" y="0"/>
                  <a:ext cx="2339059"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 y="0"/>
                      </a:moveTo>
                      <a:lnTo>
                        <a:pt x="0" y="33"/>
                      </a:lnTo>
                      <a:lnTo>
                        <a:pt x="20724" y="21600"/>
                      </a:lnTo>
                      <a:lnTo>
                        <a:pt x="21600" y="21600"/>
                      </a:lnTo>
                      <a:lnTo>
                        <a:pt x="855" y="0"/>
                      </a:lnTo>
                      <a:lnTo>
                        <a:pt x="48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1" name="Shape 181"/>
                <p:cNvSpPr/>
                <p:nvPr/>
              </p:nvSpPr>
              <p:spPr>
                <a:xfrm>
                  <a:off x="8744373" y="0"/>
                  <a:ext cx="2996072" cy="7405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6" y="0"/>
                      </a:moveTo>
                      <a:lnTo>
                        <a:pt x="0" y="46"/>
                      </a:lnTo>
                      <a:lnTo>
                        <a:pt x="20916" y="21600"/>
                      </a:lnTo>
                      <a:lnTo>
                        <a:pt x="21600" y="21600"/>
                      </a:lnTo>
                      <a:lnTo>
                        <a:pt x="700" y="0"/>
                      </a:lnTo>
                      <a:lnTo>
                        <a:pt x="326"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sp>
            <p:nvSpPr>
              <p:cNvPr id="183" name="Shape 183"/>
              <p:cNvSpPr/>
              <p:nvPr/>
            </p:nvSpPr>
            <p:spPr>
              <a:xfrm>
                <a:off x="0" y="2345831"/>
                <a:ext cx="2831254" cy="5942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90" y="0"/>
                    </a:moveTo>
                    <a:lnTo>
                      <a:pt x="20877" y="0"/>
                    </a:lnTo>
                    <a:lnTo>
                      <a:pt x="0" y="20861"/>
                    </a:lnTo>
                    <a:lnTo>
                      <a:pt x="0" y="21600"/>
                    </a:lnTo>
                    <a:lnTo>
                      <a:pt x="21600" y="57"/>
                    </a:lnTo>
                    <a:lnTo>
                      <a:pt x="2129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4" name="Shape 184"/>
              <p:cNvSpPr/>
              <p:nvPr/>
            </p:nvSpPr>
            <p:spPr>
              <a:xfrm>
                <a:off x="0" y="2345831"/>
                <a:ext cx="2140374" cy="378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0" y="0"/>
                    </a:moveTo>
                    <a:lnTo>
                      <a:pt x="20643" y="0"/>
                    </a:lnTo>
                    <a:lnTo>
                      <a:pt x="0" y="20530"/>
                    </a:lnTo>
                    <a:lnTo>
                      <a:pt x="0" y="21600"/>
                    </a:lnTo>
                    <a:lnTo>
                      <a:pt x="21600" y="64"/>
                    </a:lnTo>
                    <a:lnTo>
                      <a:pt x="2119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5" name="Shape 185"/>
              <p:cNvSpPr/>
              <p:nvPr/>
            </p:nvSpPr>
            <p:spPr>
              <a:xfrm>
                <a:off x="0" y="2345831"/>
                <a:ext cx="1420143" cy="2115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10" y="0"/>
                    </a:moveTo>
                    <a:lnTo>
                      <a:pt x="19986" y="0"/>
                    </a:lnTo>
                    <a:lnTo>
                      <a:pt x="0" y="20079"/>
                    </a:lnTo>
                    <a:lnTo>
                      <a:pt x="0" y="21600"/>
                    </a:lnTo>
                    <a:lnTo>
                      <a:pt x="21600" y="92"/>
                    </a:lnTo>
                    <a:lnTo>
                      <a:pt x="2081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6" name="Shape 186"/>
              <p:cNvSpPr/>
              <p:nvPr/>
            </p:nvSpPr>
            <p:spPr>
              <a:xfrm>
                <a:off x="0" y="2345831"/>
                <a:ext cx="688623" cy="964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1" y="0"/>
                    </a:moveTo>
                    <a:lnTo>
                      <a:pt x="17847" y="0"/>
                    </a:lnTo>
                    <a:lnTo>
                      <a:pt x="0" y="18261"/>
                    </a:lnTo>
                    <a:lnTo>
                      <a:pt x="0" y="21600"/>
                    </a:lnTo>
                    <a:lnTo>
                      <a:pt x="21600" y="253"/>
                    </a:lnTo>
                    <a:lnTo>
                      <a:pt x="19971"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7" name="Shape 187"/>
              <p:cNvSpPr/>
              <p:nvPr/>
            </p:nvSpPr>
            <p:spPr>
              <a:xfrm>
                <a:off x="10117102" y="2345831"/>
                <a:ext cx="2883183" cy="6064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 y="0"/>
                    </a:moveTo>
                    <a:lnTo>
                      <a:pt x="288" y="0"/>
                    </a:lnTo>
                    <a:lnTo>
                      <a:pt x="0" y="32"/>
                    </a:lnTo>
                    <a:lnTo>
                      <a:pt x="21600" y="21600"/>
                    </a:lnTo>
                    <a:lnTo>
                      <a:pt x="21600" y="20876"/>
                    </a:lnTo>
                    <a:lnTo>
                      <a:pt x="69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8" name="Shape 188"/>
              <p:cNvSpPr/>
              <p:nvPr/>
            </p:nvSpPr>
            <p:spPr>
              <a:xfrm>
                <a:off x="10769600" y="2345831"/>
                <a:ext cx="2230685" cy="3905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0" y="0"/>
                    </a:moveTo>
                    <a:lnTo>
                      <a:pt x="0" y="87"/>
                    </a:lnTo>
                    <a:lnTo>
                      <a:pt x="21600" y="21600"/>
                    </a:lnTo>
                    <a:lnTo>
                      <a:pt x="21600" y="20639"/>
                    </a:lnTo>
                    <a:lnTo>
                      <a:pt x="874" y="0"/>
                    </a:lnTo>
                    <a:lnTo>
                      <a:pt x="35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89" name="Shape 189"/>
              <p:cNvSpPr/>
              <p:nvPr/>
            </p:nvSpPr>
            <p:spPr>
              <a:xfrm>
                <a:off x="11487573" y="2345831"/>
                <a:ext cx="1512712" cy="2251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9" y="0"/>
                    </a:moveTo>
                    <a:lnTo>
                      <a:pt x="0" y="87"/>
                    </a:lnTo>
                    <a:lnTo>
                      <a:pt x="21600" y="21600"/>
                    </a:lnTo>
                    <a:lnTo>
                      <a:pt x="21600" y="20040"/>
                    </a:lnTo>
                    <a:lnTo>
                      <a:pt x="1483" y="0"/>
                    </a:lnTo>
                    <a:lnTo>
                      <a:pt x="709"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sp>
            <p:nvSpPr>
              <p:cNvPr id="190" name="Shape 190"/>
              <p:cNvSpPr/>
              <p:nvPr/>
            </p:nvSpPr>
            <p:spPr>
              <a:xfrm>
                <a:off x="12219093" y="2345831"/>
                <a:ext cx="781192" cy="1099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3" y="0"/>
                    </a:moveTo>
                    <a:lnTo>
                      <a:pt x="0" y="310"/>
                    </a:lnTo>
                    <a:lnTo>
                      <a:pt x="21600" y="21600"/>
                    </a:lnTo>
                    <a:lnTo>
                      <a:pt x="21600" y="18407"/>
                    </a:lnTo>
                    <a:lnTo>
                      <a:pt x="2872" y="0"/>
                    </a:lnTo>
                    <a:lnTo>
                      <a:pt x="1373"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p>
            </p:txBody>
          </p:sp>
        </p:grpSp>
      </p:grpSp>
      <p:sp>
        <p:nvSpPr>
          <p:cNvPr id="193" name="Shape 193"/>
          <p:cNvSpPr/>
          <p:nvPr>
            <p:ph type="title"/>
          </p:nvPr>
        </p:nvSpPr>
        <p:spPr>
          <a:xfrm>
            <a:off x="647982" y="388337"/>
            <a:ext cx="11699805" cy="1625601"/>
          </a:xfrm>
          <a:prstGeom prst="rect">
            <a:avLst/>
          </a:prstGeom>
        </p:spPr>
        <p:txBody>
          <a:bodyPr lIns="65023" tIns="65023" rIns="65023" bIns="65023"/>
          <a:lstStyle>
            <a:lvl1pPr defTabSz="1300480">
              <a:defRPr sz="6200">
                <a:solidFill>
                  <a:srgbClr val="CCECFF"/>
                </a:solidFill>
                <a:effectLst>
                  <a:outerShdw sx="100000" sy="100000" kx="0" ky="0" algn="b" rotWithShape="0" blurRad="12700" dist="25400" dir="2700000">
                    <a:srgbClr val="000000"/>
                  </a:outerShdw>
                </a:effectLst>
                <a:latin typeface="Comic Sans MS"/>
                <a:ea typeface="Comic Sans MS"/>
                <a:cs typeface="Comic Sans MS"/>
                <a:sym typeface="Comic Sans MS"/>
              </a:defRPr>
            </a:lvl1pPr>
          </a:lstStyle>
          <a:p>
            <a:pPr/>
            <a:r>
              <a:t>Title Text</a:t>
            </a:r>
          </a:p>
        </p:txBody>
      </p:sp>
      <p:sp>
        <p:nvSpPr>
          <p:cNvPr id="194" name="Shape 194"/>
          <p:cNvSpPr/>
          <p:nvPr>
            <p:ph type="body" idx="1"/>
          </p:nvPr>
        </p:nvSpPr>
        <p:spPr>
          <a:xfrm>
            <a:off x="647982" y="2273582"/>
            <a:ext cx="11699805" cy="6396285"/>
          </a:xfrm>
          <a:prstGeom prst="rect">
            <a:avLst/>
          </a:prstGeom>
        </p:spPr>
        <p:txBody>
          <a:bodyPr lIns="65023" tIns="65023" rIns="65023" bIns="65023" anchor="t"/>
          <a:lstStyle>
            <a:lvl1pPr marL="471487" indent="-471487" defTabSz="1300480">
              <a:spcBef>
                <a:spcPts val="1000"/>
              </a:spcBef>
              <a:buClr>
                <a:srgbClr val="CCECFF"/>
              </a:buClr>
              <a:buSzPct val="115000"/>
              <a:buFont typeface="Wingdings"/>
              <a:buChar char="▪"/>
              <a:defRPr sz="4400">
                <a:solidFill>
                  <a:srgbClr val="EAEAEA"/>
                </a:solidFill>
                <a:effectLst>
                  <a:outerShdw sx="100000" sy="100000" kx="0" ky="0" algn="b" rotWithShape="0" blurRad="12700" dist="25400" dir="2700000">
                    <a:srgbClr val="000000"/>
                  </a:outerShdw>
                </a:effectLst>
                <a:latin typeface="Arial"/>
                <a:ea typeface="Arial"/>
                <a:cs typeface="Arial"/>
                <a:sym typeface="Arial"/>
              </a:defRPr>
            </a:lvl1pPr>
            <a:lvl2pPr marL="906235" indent="-449035" defTabSz="1300480">
              <a:spcBef>
                <a:spcPts val="1000"/>
              </a:spcBef>
              <a:buClr>
                <a:srgbClr val="CCECFF"/>
              </a:buClr>
              <a:buSzPct val="100000"/>
              <a:buFont typeface="Wingdings"/>
              <a:buChar char="▪"/>
              <a:defRPr sz="4400">
                <a:solidFill>
                  <a:srgbClr val="EAEAEA"/>
                </a:solidFill>
                <a:effectLst>
                  <a:outerShdw sx="100000" sy="100000" kx="0" ky="0" algn="b" rotWithShape="0" blurRad="12700" dist="25400" dir="2700000">
                    <a:srgbClr val="000000"/>
                  </a:outerShdw>
                </a:effectLst>
                <a:latin typeface="Arial"/>
                <a:ea typeface="Arial"/>
                <a:cs typeface="Arial"/>
                <a:sym typeface="Arial"/>
              </a:defRPr>
            </a:lvl2pPr>
            <a:lvl3pPr indent="-419100" defTabSz="1300480">
              <a:spcBef>
                <a:spcPts val="1000"/>
              </a:spcBef>
              <a:buClr>
                <a:srgbClr val="CCECFF"/>
              </a:buClr>
              <a:buSzPct val="115000"/>
              <a:buFont typeface="Wingdings"/>
              <a:buChar char="▪"/>
              <a:defRPr sz="4400">
                <a:solidFill>
                  <a:srgbClr val="EAEAEA"/>
                </a:solidFill>
                <a:effectLst>
                  <a:outerShdw sx="100000" sy="100000" kx="0" ky="0" algn="b" rotWithShape="0" blurRad="12700" dist="25400" dir="2700000">
                    <a:srgbClr val="000000"/>
                  </a:outerShdw>
                </a:effectLst>
                <a:latin typeface="Arial"/>
                <a:ea typeface="Arial"/>
                <a:cs typeface="Arial"/>
                <a:sym typeface="Arial"/>
              </a:defRPr>
            </a:lvl3pPr>
            <a:lvl4pPr marL="1874520" indent="-502920" defTabSz="1300480">
              <a:spcBef>
                <a:spcPts val="1000"/>
              </a:spcBef>
              <a:buClr>
                <a:srgbClr val="CCECFF"/>
              </a:buClr>
              <a:buSzPct val="100000"/>
              <a:buFont typeface="Wingdings"/>
              <a:buChar char="▪"/>
              <a:defRPr sz="4400">
                <a:solidFill>
                  <a:srgbClr val="EAEAEA"/>
                </a:solidFill>
                <a:effectLst>
                  <a:outerShdw sx="100000" sy="100000" kx="0" ky="0" algn="b" rotWithShape="0" blurRad="12700" dist="25400" dir="2700000">
                    <a:srgbClr val="000000"/>
                  </a:outerShdw>
                </a:effectLst>
                <a:latin typeface="Arial"/>
                <a:ea typeface="Arial"/>
                <a:cs typeface="Arial"/>
                <a:sym typeface="Arial"/>
              </a:defRPr>
            </a:lvl4pPr>
            <a:lvl5pPr marL="2387600" indent="-558800" defTabSz="1300480">
              <a:spcBef>
                <a:spcPts val="1000"/>
              </a:spcBef>
              <a:buClr>
                <a:srgbClr val="CCECFF"/>
              </a:buClr>
              <a:buSzPct val="115000"/>
              <a:buFont typeface="Wingdings"/>
              <a:buChar char="▪"/>
              <a:defRPr sz="4400">
                <a:solidFill>
                  <a:srgbClr val="EAEAEA"/>
                </a:solidFill>
                <a:effectLst>
                  <a:outerShdw sx="100000" sy="100000" kx="0" ky="0" algn="b" rotWithShape="0" blurRad="12700" dist="25400" dir="2700000">
                    <a:srgbClr val="000000"/>
                  </a:outerShdw>
                </a:effectLst>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95" name="Shape 195"/>
          <p:cNvSpPr/>
          <p:nvPr>
            <p:ph type="sldNum" sz="quarter" idx="2"/>
          </p:nvPr>
        </p:nvSpPr>
        <p:spPr>
          <a:xfrm>
            <a:off x="12009528" y="8877582"/>
            <a:ext cx="340517" cy="327432"/>
          </a:xfrm>
          <a:prstGeom prst="rect">
            <a:avLst/>
          </a:prstGeom>
        </p:spPr>
        <p:txBody>
          <a:bodyPr lIns="65023" tIns="65023" rIns="65023" bIns="65023"/>
          <a:lstStyle>
            <a:lvl1pPr algn="r" defTabSz="1300480">
              <a:defRPr sz="1400">
                <a:solidFill>
                  <a:srgbClr val="EAEAEA"/>
                </a:solidFill>
                <a:effectLst>
                  <a:outerShdw sx="100000" sy="100000" kx="0" ky="0" algn="b" rotWithShape="0" blurRad="12700" dist="25400" dir="2700000">
                    <a:srgbClr val="000000"/>
                  </a:outerShdw>
                </a:effectLst>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park.apache.org/docs/preview/api/scala/index.html#package"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spark://localhost.localdomain:7077" TargetMode="External"/><Relationship Id="rId3" Type="http://schemas.openxmlformats.org/officeDocument/2006/relationships/hyperlink" Target="mesos://1.2.3.4"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park.apache.org/docs/preview/api/scala/index.html#org.apache.spark.SparkConf" TargetMode="External"/><Relationship Id="rId3" Type="http://schemas.openxmlformats.org/officeDocument/2006/relationships/hyperlink" Target="https://spark.apache.org/docs/preview/api/scala/index.html#org.apache.spark.SparkContext" TargetMode="Externa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park.apache.org/docs/preview/api/scala/index.html#org.apache.spark.sql.SQLContext"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park.apache.org/docs/preview/api/scala/index.html#org.apache.spark.sql.Dataset" TargetMode="Externa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ctrTitle"/>
          </p:nvPr>
        </p:nvSpPr>
        <p:spPr>
          <a:xfrm>
            <a:off x="1270000" y="4014390"/>
            <a:ext cx="10464800" cy="1091010"/>
          </a:xfrm>
          <a:prstGeom prst="rect">
            <a:avLst/>
          </a:prstGeom>
        </p:spPr>
        <p:txBody>
          <a:bodyPr/>
          <a:lstStyle>
            <a:lvl1pPr defTabSz="473201">
              <a:defRPr sz="6480"/>
            </a:lvl1pPr>
          </a:lstStyle>
          <a:p>
            <a:pPr/>
            <a:r>
              <a:t>Module - 3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3" name="Screen Shot 2017-02-05 at 2.51.54 pm.png"/>
          <p:cNvPicPr>
            <a:picLocks noChangeAspect="1"/>
          </p:cNvPicPr>
          <p:nvPr/>
        </p:nvPicPr>
        <p:blipFill>
          <a:blip r:embed="rId2">
            <a:extLst/>
          </a:blip>
          <a:stretch>
            <a:fillRect/>
          </a:stretch>
        </p:blipFill>
        <p:spPr>
          <a:xfrm>
            <a:off x="1119290" y="1422352"/>
            <a:ext cx="11179070" cy="5884207"/>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5" name="Screen Shot 2017-02-05 at 4.18.02 pm.png"/>
          <p:cNvPicPr>
            <a:picLocks noChangeAspect="1"/>
          </p:cNvPicPr>
          <p:nvPr/>
        </p:nvPicPr>
        <p:blipFill>
          <a:blip r:embed="rId2">
            <a:extLst/>
          </a:blip>
          <a:stretch>
            <a:fillRect/>
          </a:stretch>
        </p:blipFill>
        <p:spPr>
          <a:xfrm>
            <a:off x="940605" y="1416050"/>
            <a:ext cx="10498948" cy="6921529"/>
          </a:xfrm>
          <a:prstGeom prst="rect">
            <a:avLst/>
          </a:prstGeom>
          <a:ln w="12700">
            <a:miter lim="400000"/>
          </a:ln>
        </p:spPr>
      </p:pic>
      <p:sp>
        <p:nvSpPr>
          <p:cNvPr id="356" name="Shape 356"/>
          <p:cNvSpPr/>
          <p:nvPr/>
        </p:nvSpPr>
        <p:spPr>
          <a:xfrm>
            <a:off x="4838324" y="1094761"/>
            <a:ext cx="435437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ReduceByKey(_ + _)</a:t>
            </a:r>
          </a:p>
        </p:txBody>
      </p:sp>
      <p:sp>
        <p:nvSpPr>
          <p:cNvPr id="357" name="Shape 357"/>
          <p:cNvSpPr/>
          <p:nvPr/>
        </p:nvSpPr>
        <p:spPr>
          <a:xfrm>
            <a:off x="9557927" y="5108368"/>
            <a:ext cx="28840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Sort &amp; Shuffle</a:t>
            </a:r>
          </a:p>
        </p:txBody>
      </p:sp>
      <p:sp>
        <p:nvSpPr>
          <p:cNvPr id="358" name="Shape 358"/>
          <p:cNvSpPr/>
          <p:nvPr/>
        </p:nvSpPr>
        <p:spPr>
          <a:xfrm>
            <a:off x="5103334" y="8415244"/>
            <a:ext cx="310393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 RDDs</a:t>
            </a:r>
          </a:p>
        </p:txBody>
      </p:sp>
      <p:sp>
        <p:nvSpPr>
          <p:cNvPr id="359" name="Shape 359"/>
          <p:cNvSpPr/>
          <p:nvPr/>
        </p:nvSpPr>
        <p:spPr>
          <a:xfrm>
            <a:off x="4542435" y="7910485"/>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RS1</a:t>
            </a:r>
          </a:p>
        </p:txBody>
      </p:sp>
      <p:sp>
        <p:nvSpPr>
          <p:cNvPr id="360" name="Shape 360"/>
          <p:cNvSpPr/>
          <p:nvPr/>
        </p:nvSpPr>
        <p:spPr>
          <a:xfrm>
            <a:off x="7574094" y="7910485"/>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RS2</a:t>
            </a:r>
          </a:p>
        </p:txBody>
      </p:sp>
      <p:sp>
        <p:nvSpPr>
          <p:cNvPr id="361" name="Shape 361"/>
          <p:cNvSpPr/>
          <p:nvPr/>
        </p:nvSpPr>
        <p:spPr>
          <a:xfrm>
            <a:off x="11523003" y="3459798"/>
            <a:ext cx="135879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MAPS</a:t>
            </a:r>
          </a:p>
        </p:txBody>
      </p:sp>
      <p:sp>
        <p:nvSpPr>
          <p:cNvPr id="362" name="Shape 362"/>
          <p:cNvSpPr/>
          <p:nvPr/>
        </p:nvSpPr>
        <p:spPr>
          <a:xfrm>
            <a:off x="9765950" y="6444608"/>
            <a:ext cx="196824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REDUCE</a:t>
            </a:r>
          </a:p>
        </p:txBody>
      </p:sp>
      <p:sp>
        <p:nvSpPr>
          <p:cNvPr id="363" name="Shape 363"/>
          <p:cNvSpPr/>
          <p:nvPr/>
        </p:nvSpPr>
        <p:spPr>
          <a:xfrm>
            <a:off x="844978" y="1094761"/>
            <a:ext cx="300243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Worker/slave1</a:t>
            </a:r>
          </a:p>
        </p:txBody>
      </p:sp>
      <p:sp>
        <p:nvSpPr>
          <p:cNvPr id="364" name="Shape 364"/>
          <p:cNvSpPr/>
          <p:nvPr/>
        </p:nvSpPr>
        <p:spPr>
          <a:xfrm>
            <a:off x="50669" y="6132279"/>
            <a:ext cx="325663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Worker2/slave2</a:t>
            </a:r>
          </a:p>
        </p:txBody>
      </p:sp>
      <p:sp>
        <p:nvSpPr>
          <p:cNvPr id="365" name="Shape 365"/>
          <p:cNvSpPr/>
          <p:nvPr/>
        </p:nvSpPr>
        <p:spPr>
          <a:xfrm>
            <a:off x="127021" y="5205349"/>
            <a:ext cx="310393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 RDDs</a:t>
            </a:r>
          </a:p>
        </p:txBody>
      </p:sp>
      <p:sp>
        <p:nvSpPr>
          <p:cNvPr id="366" name="Shape 366"/>
          <p:cNvSpPr/>
          <p:nvPr/>
        </p:nvSpPr>
        <p:spPr>
          <a:xfrm>
            <a:off x="4752405" y="216877"/>
            <a:ext cx="287533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 RDD</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8" name="Screen Shot 2017-02-05 at 4.18.16 pm.png"/>
          <p:cNvPicPr>
            <a:picLocks noChangeAspect="1"/>
          </p:cNvPicPr>
          <p:nvPr/>
        </p:nvPicPr>
        <p:blipFill>
          <a:blip r:embed="rId2">
            <a:extLst/>
          </a:blip>
          <a:stretch>
            <a:fillRect/>
          </a:stretch>
        </p:blipFill>
        <p:spPr>
          <a:xfrm>
            <a:off x="1215539" y="1469460"/>
            <a:ext cx="10274466" cy="6568379"/>
          </a:xfrm>
          <a:prstGeom prst="rect">
            <a:avLst/>
          </a:prstGeom>
          <a:ln w="12700">
            <a:miter lim="400000"/>
          </a:ln>
        </p:spPr>
      </p:pic>
      <p:sp>
        <p:nvSpPr>
          <p:cNvPr id="369" name="Shape 369"/>
          <p:cNvSpPr/>
          <p:nvPr/>
        </p:nvSpPr>
        <p:spPr>
          <a:xfrm>
            <a:off x="7537297" y="77533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RS2</a:t>
            </a:r>
          </a:p>
        </p:txBody>
      </p:sp>
      <p:sp>
        <p:nvSpPr>
          <p:cNvPr id="370" name="Shape 370"/>
          <p:cNvSpPr/>
          <p:nvPr/>
        </p:nvSpPr>
        <p:spPr>
          <a:xfrm>
            <a:off x="4197197" y="78676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RS1</a:t>
            </a:r>
          </a:p>
        </p:txBody>
      </p:sp>
      <p:sp>
        <p:nvSpPr>
          <p:cNvPr id="371" name="Shape 371"/>
          <p:cNvSpPr/>
          <p:nvPr/>
        </p:nvSpPr>
        <p:spPr>
          <a:xfrm>
            <a:off x="2190597" y="4921250"/>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t1</a:t>
            </a:r>
          </a:p>
        </p:txBody>
      </p:sp>
      <p:sp>
        <p:nvSpPr>
          <p:cNvPr id="372" name="Shape 372"/>
          <p:cNvSpPr/>
          <p:nvPr/>
        </p:nvSpPr>
        <p:spPr>
          <a:xfrm>
            <a:off x="6104969" y="4794250"/>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t2</a:t>
            </a:r>
          </a:p>
        </p:txBody>
      </p:sp>
      <p:sp>
        <p:nvSpPr>
          <p:cNvPr id="373" name="Shape 373"/>
          <p:cNvSpPr/>
          <p:nvPr/>
        </p:nvSpPr>
        <p:spPr>
          <a:xfrm>
            <a:off x="9660969" y="4794250"/>
            <a:ext cx="495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t3</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xfrm>
            <a:off x="719552" y="184481"/>
            <a:ext cx="11099801" cy="744710"/>
          </a:xfrm>
          <a:prstGeom prst="rect">
            <a:avLst/>
          </a:prstGeom>
        </p:spPr>
        <p:txBody>
          <a:bodyPr/>
          <a:lstStyle>
            <a:lvl1pPr defTabSz="303783">
              <a:defRPr sz="4160"/>
            </a:lvl1pPr>
          </a:lstStyle>
          <a:p>
            <a:pPr/>
            <a:r>
              <a:t>Definition of Big Data</a:t>
            </a:r>
          </a:p>
        </p:txBody>
      </p:sp>
      <p:sp>
        <p:nvSpPr>
          <p:cNvPr id="376" name="Shape 376"/>
          <p:cNvSpPr/>
          <p:nvPr>
            <p:ph type="body" idx="4294967295"/>
          </p:nvPr>
        </p:nvSpPr>
        <p:spPr>
          <a:xfrm>
            <a:off x="952500" y="1244320"/>
            <a:ext cx="11099800" cy="7718477"/>
          </a:xfrm>
          <a:prstGeom prst="rect">
            <a:avLst/>
          </a:prstGeom>
        </p:spPr>
        <p:txBody>
          <a:bodyPr anchor="t"/>
          <a:lstStyle/>
          <a:p>
            <a:pPr>
              <a:spcBef>
                <a:spcPts val="1000"/>
              </a:spcBef>
              <a:defRPr sz="2000"/>
            </a:pPr>
            <a:r>
              <a:t>Velocity - never stops. Streaming data like Twitter, Facebook, Machine Logs etc.</a:t>
            </a:r>
          </a:p>
          <a:p>
            <a:pPr>
              <a:spcBef>
                <a:spcPts val="1000"/>
              </a:spcBef>
              <a:defRPr sz="2000"/>
            </a:pPr>
            <a:r>
              <a:t>Volume - Huge sized datasets, table unloads, unstructured logs from various machines etc..</a:t>
            </a:r>
          </a:p>
          <a:p>
            <a:pPr>
              <a:spcBef>
                <a:spcPts val="1000"/>
              </a:spcBef>
              <a:defRPr sz="2000"/>
            </a:pPr>
            <a:r>
              <a:t>Variety - Text, Videos, Audios, images, likes, logs</a:t>
            </a:r>
          </a:p>
          <a:p>
            <a:pPr>
              <a:spcBef>
                <a:spcPts val="1000"/>
              </a:spcBef>
              <a:defRPr sz="2000"/>
            </a:pPr>
            <a:r>
              <a:t>Varacity - Incompleteness of Data - always provides approximated results </a:t>
            </a:r>
          </a:p>
          <a:p>
            <a:pPr lvl="1">
              <a:spcBef>
                <a:spcPts val="1000"/>
              </a:spcBef>
              <a:defRPr sz="2000"/>
            </a:pPr>
            <a:r>
              <a:t>Max\Min\Avg\Co-variance\variance\Std-deviation - Statistical Inferences</a:t>
            </a:r>
          </a:p>
          <a:p>
            <a:pPr lvl="1">
              <a:spcBef>
                <a:spcPts val="1000"/>
              </a:spcBef>
              <a:defRPr sz="2000"/>
            </a:pPr>
          </a:p>
          <a:p>
            <a:pPr lvl="1">
              <a:spcBef>
                <a:spcPts val="1000"/>
              </a:spcBef>
              <a:defRPr sz="2000"/>
            </a:pPr>
          </a:p>
          <a:p>
            <a:pPr lvl="1">
              <a:spcBef>
                <a:spcPts val="1000"/>
              </a:spcBef>
              <a:defRPr sz="2000"/>
            </a:pPr>
            <a:r>
              <a:t>Batch Processing:</a:t>
            </a:r>
          </a:p>
          <a:p>
            <a:pPr lvl="2">
              <a:spcBef>
                <a:spcPts val="1000"/>
              </a:spcBef>
              <a:defRPr sz="2000"/>
            </a:pPr>
            <a:r>
              <a:t>End of the day</a:t>
            </a:r>
          </a:p>
          <a:p>
            <a:pPr lvl="2">
              <a:spcBef>
                <a:spcPts val="1000"/>
              </a:spcBef>
              <a:defRPr sz="2000"/>
            </a:pPr>
            <a:r>
              <a:t>Non- Real Time</a:t>
            </a:r>
          </a:p>
          <a:p>
            <a:pPr lvl="1">
              <a:spcBef>
                <a:spcPts val="1000"/>
              </a:spcBef>
              <a:defRPr sz="2000"/>
            </a:pPr>
            <a:r>
              <a:t>Real Time</a:t>
            </a:r>
          </a:p>
          <a:p>
            <a:pPr lvl="2">
              <a:spcBef>
                <a:spcPts val="1000"/>
              </a:spcBef>
              <a:defRPr sz="2000"/>
            </a:pPr>
            <a:r>
              <a:t>OLTP - Online Transaction Processing </a:t>
            </a:r>
          </a:p>
          <a:p>
            <a:pPr lvl="2">
              <a:spcBef>
                <a:spcPts val="1000"/>
              </a:spcBef>
              <a:defRPr sz="2000"/>
            </a:pPr>
            <a:r>
              <a:t>OLAP - Online Analytical Processing </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body" idx="1"/>
          </p:nvPr>
        </p:nvSpPr>
        <p:spPr>
          <a:xfrm>
            <a:off x="952500" y="601267"/>
            <a:ext cx="11099800" cy="8288733"/>
          </a:xfrm>
          <a:prstGeom prst="rect">
            <a:avLst/>
          </a:prstGeom>
        </p:spPr>
        <p:txBody>
          <a:bodyPr anchor="t"/>
          <a:lstStyle/>
          <a:p>
            <a:pPr/>
            <a:r>
              <a:t>In-Memory: - RAM (Main Memory) includes CACHE</a:t>
            </a:r>
          </a:p>
          <a:p>
            <a:pPr/>
            <a:r>
              <a:t>Physical Memory: Physical DISK or SSD’s.</a:t>
            </a:r>
          </a:p>
          <a:p>
            <a:pPr/>
          </a:p>
          <a:p>
            <a:pPr lvl="1"/>
            <a:r>
              <a:t>Spark does it on its own, for eg: SHUFFLED RDDs, BROADCAST VARIABLES (maintained by spark for applications)</a:t>
            </a:r>
          </a:p>
          <a:p>
            <a:pPr lvl="1"/>
            <a:r>
              <a:t>Programmer indicates it, for eg: Cache() &amp; Persist() - RDD’s</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2431426" y="1650260"/>
            <a:ext cx="2858149"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nvSpPr>
        <p:spPr>
          <a:xfrm>
            <a:off x="1100349" y="3946906"/>
            <a:ext cx="8198615" cy="1270001"/>
          </a:xfrm>
          <a:prstGeom prst="leftRightArrow">
            <a:avLst>
              <a:gd name="adj1" fmla="val 32000"/>
              <a:gd name="adj2" fmla="val 44000"/>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383" name="Shape 383"/>
          <p:cNvSpPr/>
          <p:nvPr/>
        </p:nvSpPr>
        <p:spPr>
          <a:xfrm>
            <a:off x="1901083" y="2634630"/>
            <a:ext cx="2302128"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384" name="Shape 384"/>
          <p:cNvSpPr/>
          <p:nvPr/>
        </p:nvSpPr>
        <p:spPr>
          <a:xfrm>
            <a:off x="1941151" y="2945780"/>
            <a:ext cx="222199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PM\MM\Pr</a:t>
            </a:r>
          </a:p>
        </p:txBody>
      </p:sp>
      <p:sp>
        <p:nvSpPr>
          <p:cNvPr id="385" name="Shape 385"/>
          <p:cNvSpPr/>
          <p:nvPr/>
        </p:nvSpPr>
        <p:spPr>
          <a:xfrm>
            <a:off x="4578911" y="2634630"/>
            <a:ext cx="2302128"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386" name="Shape 386"/>
          <p:cNvSpPr/>
          <p:nvPr/>
        </p:nvSpPr>
        <p:spPr>
          <a:xfrm>
            <a:off x="4618979" y="3058036"/>
            <a:ext cx="222199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PM\MM\Pr</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nvSpPr>
        <p:spPr>
          <a:xfrm>
            <a:off x="2962699" y="3224417"/>
            <a:ext cx="1270001"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RDBMS</a:t>
            </a:r>
          </a:p>
        </p:txBody>
      </p:sp>
      <p:sp>
        <p:nvSpPr>
          <p:cNvPr id="389" name="Shape 389"/>
          <p:cNvSpPr/>
          <p:nvPr/>
        </p:nvSpPr>
        <p:spPr>
          <a:xfrm>
            <a:off x="4967652" y="1904027"/>
            <a:ext cx="2756460"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PM - 5 AM</a:t>
            </a:r>
          </a:p>
          <a:p>
            <a:pPr/>
            <a:r>
              <a:t>BATCH</a:t>
            </a:r>
          </a:p>
        </p:txBody>
      </p:sp>
      <p:sp>
        <p:nvSpPr>
          <p:cNvPr id="390" name="Shape 390"/>
          <p:cNvSpPr/>
          <p:nvPr/>
        </p:nvSpPr>
        <p:spPr>
          <a:xfrm>
            <a:off x="2284444" y="997972"/>
            <a:ext cx="1270001" cy="12700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U1</a:t>
            </a:r>
          </a:p>
        </p:txBody>
      </p:sp>
      <p:sp>
        <p:nvSpPr>
          <p:cNvPr id="391" name="Shape 391"/>
          <p:cNvSpPr/>
          <p:nvPr/>
        </p:nvSpPr>
        <p:spPr>
          <a:xfrm>
            <a:off x="1364573" y="2496226"/>
            <a:ext cx="1270001" cy="12700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U4</a:t>
            </a:r>
          </a:p>
        </p:txBody>
      </p:sp>
      <p:sp>
        <p:nvSpPr>
          <p:cNvPr id="392" name="Shape 392"/>
          <p:cNvSpPr/>
          <p:nvPr/>
        </p:nvSpPr>
        <p:spPr>
          <a:xfrm>
            <a:off x="1364573" y="4908650"/>
            <a:ext cx="1270001" cy="12700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U2</a:t>
            </a:r>
          </a:p>
        </p:txBody>
      </p:sp>
      <p:sp>
        <p:nvSpPr>
          <p:cNvPr id="393" name="Shape 393"/>
          <p:cNvSpPr/>
          <p:nvPr/>
        </p:nvSpPr>
        <p:spPr>
          <a:xfrm>
            <a:off x="2962699" y="6112011"/>
            <a:ext cx="1155803" cy="1101589"/>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U3</a:t>
            </a:r>
          </a:p>
        </p:txBody>
      </p:sp>
      <p:sp>
        <p:nvSpPr>
          <p:cNvPr id="394" name="Shape 394"/>
          <p:cNvSpPr/>
          <p:nvPr/>
        </p:nvSpPr>
        <p:spPr>
          <a:xfrm flipV="1">
            <a:off x="1783126" y="4521948"/>
            <a:ext cx="1270001" cy="1270001"/>
          </a:xfrm>
          <a:prstGeom prst="line">
            <a:avLst/>
          </a:prstGeom>
          <a:ln w="25400">
            <a:solidFill>
              <a:schemeClr val="accent6"/>
            </a:solidFill>
            <a:miter lim="400000"/>
            <a:tailEnd type="triangle"/>
          </a:ln>
        </p:spPr>
        <p:txBody>
          <a:bodyPr lIns="50800" tIns="50800" rIns="50800" bIns="50800" anchor="ctr"/>
          <a:lstStyle/>
          <a:p>
            <a:pPr>
              <a:defRPr sz="2400"/>
            </a:pPr>
          </a:p>
        </p:txBody>
      </p:sp>
      <p:sp>
        <p:nvSpPr>
          <p:cNvPr id="395" name="Shape 395"/>
          <p:cNvSpPr/>
          <p:nvPr/>
        </p:nvSpPr>
        <p:spPr>
          <a:xfrm flipV="1">
            <a:off x="3620450" y="4652643"/>
            <a:ext cx="1" cy="1301143"/>
          </a:xfrm>
          <a:prstGeom prst="line">
            <a:avLst/>
          </a:prstGeom>
          <a:ln w="25400">
            <a:solidFill>
              <a:schemeClr val="accent6"/>
            </a:solidFill>
            <a:miter lim="400000"/>
            <a:headEnd type="triangle"/>
            <a:tailEnd type="triangle"/>
          </a:ln>
        </p:spPr>
        <p:txBody>
          <a:bodyPr lIns="50800" tIns="50800" rIns="50800" bIns="50800" anchor="ctr"/>
          <a:lstStyle/>
          <a:p>
            <a:pPr>
              <a:defRPr sz="2400"/>
            </a:pPr>
          </a:p>
        </p:txBody>
      </p:sp>
      <p:sp>
        <p:nvSpPr>
          <p:cNvPr id="396" name="Shape 396"/>
          <p:cNvSpPr/>
          <p:nvPr/>
        </p:nvSpPr>
        <p:spPr>
          <a:xfrm>
            <a:off x="3529793" y="1937416"/>
            <a:ext cx="157366" cy="1128776"/>
          </a:xfrm>
          <a:prstGeom prst="line">
            <a:avLst/>
          </a:prstGeom>
          <a:ln w="25400">
            <a:solidFill>
              <a:schemeClr val="accent6"/>
            </a:solidFill>
            <a:miter lim="400000"/>
            <a:tailEnd type="triangle"/>
          </a:ln>
        </p:spPr>
        <p:txBody>
          <a:bodyPr lIns="50800" tIns="50800" rIns="50800" bIns="50800" anchor="ctr"/>
          <a:lstStyle/>
          <a:p>
            <a:pPr>
              <a:defRPr sz="2400"/>
            </a:pPr>
          </a:p>
        </p:txBody>
      </p:sp>
      <p:sp>
        <p:nvSpPr>
          <p:cNvPr id="397" name="Shape 397"/>
          <p:cNvSpPr/>
          <p:nvPr/>
        </p:nvSpPr>
        <p:spPr>
          <a:xfrm>
            <a:off x="5631485" y="3224417"/>
            <a:ext cx="1428794"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defRPr>
            </a:pPr>
            <a:r>
              <a:t>Mainframe</a:t>
            </a:r>
          </a:p>
          <a:p>
            <a:pPr>
              <a:defRPr sz="2400">
                <a:solidFill>
                  <a:srgbClr val="FFFFFF"/>
                </a:solidFill>
              </a:defRPr>
            </a:pPr>
            <a:r>
              <a:t>Autosys\TWS</a:t>
            </a:r>
          </a:p>
        </p:txBody>
      </p:sp>
      <p:sp>
        <p:nvSpPr>
          <p:cNvPr id="398" name="Shape 398"/>
          <p:cNvSpPr/>
          <p:nvPr/>
        </p:nvSpPr>
        <p:spPr>
          <a:xfrm>
            <a:off x="10358822" y="3189226"/>
            <a:ext cx="1270001"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RDBMS</a:t>
            </a:r>
          </a:p>
        </p:txBody>
      </p:sp>
      <p:sp>
        <p:nvSpPr>
          <p:cNvPr id="399" name="Shape 399"/>
          <p:cNvSpPr/>
          <p:nvPr/>
        </p:nvSpPr>
        <p:spPr>
          <a:xfrm>
            <a:off x="9680568" y="962780"/>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U1</a:t>
            </a:r>
          </a:p>
        </p:txBody>
      </p:sp>
      <p:sp>
        <p:nvSpPr>
          <p:cNvPr id="400" name="Shape 400"/>
          <p:cNvSpPr/>
          <p:nvPr/>
        </p:nvSpPr>
        <p:spPr>
          <a:xfrm>
            <a:off x="8760696" y="2461035"/>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U4</a:t>
            </a:r>
          </a:p>
        </p:txBody>
      </p:sp>
      <p:sp>
        <p:nvSpPr>
          <p:cNvPr id="401" name="Shape 401"/>
          <p:cNvSpPr/>
          <p:nvPr/>
        </p:nvSpPr>
        <p:spPr>
          <a:xfrm>
            <a:off x="8760696" y="4873459"/>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U2</a:t>
            </a:r>
          </a:p>
        </p:txBody>
      </p:sp>
      <p:sp>
        <p:nvSpPr>
          <p:cNvPr id="402" name="Shape 402"/>
          <p:cNvSpPr/>
          <p:nvPr/>
        </p:nvSpPr>
        <p:spPr>
          <a:xfrm>
            <a:off x="10358822" y="6076820"/>
            <a:ext cx="1155803" cy="1101589"/>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U3</a:t>
            </a:r>
          </a:p>
        </p:txBody>
      </p:sp>
      <p:sp>
        <p:nvSpPr>
          <p:cNvPr id="403" name="Shape 403"/>
          <p:cNvSpPr/>
          <p:nvPr/>
        </p:nvSpPr>
        <p:spPr>
          <a:xfrm flipV="1">
            <a:off x="9179248" y="4486757"/>
            <a:ext cx="1270001" cy="1270001"/>
          </a:xfrm>
          <a:prstGeom prst="line">
            <a:avLst/>
          </a:prstGeom>
          <a:ln w="25400">
            <a:solidFill>
              <a:schemeClr val="accent6"/>
            </a:solidFill>
            <a:miter lim="400000"/>
            <a:tailEnd type="triangle"/>
          </a:ln>
        </p:spPr>
        <p:txBody>
          <a:bodyPr lIns="50800" tIns="50800" rIns="50800" bIns="50800" anchor="ctr"/>
          <a:lstStyle/>
          <a:p>
            <a:pPr>
              <a:defRPr sz="2400"/>
            </a:pPr>
          </a:p>
        </p:txBody>
      </p:sp>
      <p:sp>
        <p:nvSpPr>
          <p:cNvPr id="404" name="Shape 404"/>
          <p:cNvSpPr/>
          <p:nvPr/>
        </p:nvSpPr>
        <p:spPr>
          <a:xfrm flipV="1">
            <a:off x="11016573" y="4617452"/>
            <a:ext cx="1" cy="1301143"/>
          </a:xfrm>
          <a:prstGeom prst="line">
            <a:avLst/>
          </a:prstGeom>
          <a:ln w="25400">
            <a:solidFill>
              <a:schemeClr val="accent6"/>
            </a:solidFill>
            <a:miter lim="400000"/>
            <a:headEnd type="triangle"/>
            <a:tailEnd type="triangle"/>
          </a:ln>
        </p:spPr>
        <p:txBody>
          <a:bodyPr lIns="50800" tIns="50800" rIns="50800" bIns="50800" anchor="ctr"/>
          <a:lstStyle/>
          <a:p>
            <a:pPr>
              <a:defRPr sz="2400"/>
            </a:pPr>
          </a:p>
        </p:txBody>
      </p:sp>
      <p:sp>
        <p:nvSpPr>
          <p:cNvPr id="405" name="Shape 405"/>
          <p:cNvSpPr/>
          <p:nvPr/>
        </p:nvSpPr>
        <p:spPr>
          <a:xfrm>
            <a:off x="10925916" y="1902225"/>
            <a:ext cx="157366" cy="1128776"/>
          </a:xfrm>
          <a:prstGeom prst="line">
            <a:avLst/>
          </a:prstGeom>
          <a:ln w="25400">
            <a:solidFill>
              <a:schemeClr val="accent6"/>
            </a:solidFill>
            <a:miter lim="400000"/>
            <a:tailEnd type="triangle"/>
          </a:ln>
        </p:spPr>
        <p:txBody>
          <a:bodyPr lIns="50800" tIns="50800" rIns="50800" bIns="50800" anchor="ctr"/>
          <a:lstStyle/>
          <a:p>
            <a:pPr>
              <a:defRPr sz="2400"/>
            </a:pPr>
          </a:p>
        </p:txBody>
      </p:sp>
      <p:sp>
        <p:nvSpPr>
          <p:cNvPr id="406" name="Shape 406"/>
          <p:cNvSpPr/>
          <p:nvPr/>
        </p:nvSpPr>
        <p:spPr>
          <a:xfrm>
            <a:off x="6204453" y="7459478"/>
            <a:ext cx="1270001" cy="1270001"/>
          </a:xfrm>
          <a:prstGeom prst="rect">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RDBMS</a:t>
            </a:r>
          </a:p>
        </p:txBody>
      </p:sp>
      <p:sp>
        <p:nvSpPr>
          <p:cNvPr id="407" name="Shape 407"/>
          <p:cNvSpPr/>
          <p:nvPr/>
        </p:nvSpPr>
        <p:spPr>
          <a:xfrm>
            <a:off x="5526199" y="5233033"/>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U1</a:t>
            </a:r>
          </a:p>
        </p:txBody>
      </p:sp>
      <p:sp>
        <p:nvSpPr>
          <p:cNvPr id="408" name="Shape 408"/>
          <p:cNvSpPr/>
          <p:nvPr/>
        </p:nvSpPr>
        <p:spPr>
          <a:xfrm>
            <a:off x="4606327" y="6731287"/>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U4</a:t>
            </a:r>
          </a:p>
        </p:txBody>
      </p:sp>
      <p:sp>
        <p:nvSpPr>
          <p:cNvPr id="409" name="Shape 409"/>
          <p:cNvSpPr/>
          <p:nvPr/>
        </p:nvSpPr>
        <p:spPr>
          <a:xfrm>
            <a:off x="4606327" y="9143712"/>
            <a:ext cx="1270001" cy="12700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U2</a:t>
            </a:r>
          </a:p>
        </p:txBody>
      </p:sp>
      <p:sp>
        <p:nvSpPr>
          <p:cNvPr id="410" name="Shape 410"/>
          <p:cNvSpPr/>
          <p:nvPr/>
        </p:nvSpPr>
        <p:spPr>
          <a:xfrm>
            <a:off x="6204453" y="10347073"/>
            <a:ext cx="1155803" cy="1101589"/>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U3</a:t>
            </a:r>
          </a:p>
        </p:txBody>
      </p:sp>
      <p:sp>
        <p:nvSpPr>
          <p:cNvPr id="411" name="Shape 411"/>
          <p:cNvSpPr/>
          <p:nvPr/>
        </p:nvSpPr>
        <p:spPr>
          <a:xfrm flipV="1">
            <a:off x="5024879" y="8757010"/>
            <a:ext cx="1270001" cy="1270001"/>
          </a:xfrm>
          <a:prstGeom prst="line">
            <a:avLst/>
          </a:prstGeom>
          <a:ln w="25400">
            <a:solidFill>
              <a:schemeClr val="accent6"/>
            </a:solidFill>
            <a:miter lim="400000"/>
            <a:tailEnd type="triangle"/>
          </a:ln>
        </p:spPr>
        <p:txBody>
          <a:bodyPr lIns="50800" tIns="50800" rIns="50800" bIns="50800" anchor="ctr"/>
          <a:lstStyle/>
          <a:p>
            <a:pPr>
              <a:defRPr sz="2400"/>
            </a:pPr>
          </a:p>
        </p:txBody>
      </p:sp>
      <p:sp>
        <p:nvSpPr>
          <p:cNvPr id="412" name="Shape 412"/>
          <p:cNvSpPr/>
          <p:nvPr/>
        </p:nvSpPr>
        <p:spPr>
          <a:xfrm flipV="1">
            <a:off x="6862204" y="8887704"/>
            <a:ext cx="1" cy="1301144"/>
          </a:xfrm>
          <a:prstGeom prst="line">
            <a:avLst/>
          </a:prstGeom>
          <a:ln w="25400">
            <a:solidFill>
              <a:schemeClr val="accent6"/>
            </a:solidFill>
            <a:miter lim="400000"/>
            <a:headEnd type="triangle"/>
            <a:tailEnd type="triangle"/>
          </a:ln>
        </p:spPr>
        <p:txBody>
          <a:bodyPr lIns="50800" tIns="50800" rIns="50800" bIns="50800" anchor="ctr"/>
          <a:lstStyle/>
          <a:p>
            <a:pPr>
              <a:defRPr sz="2400"/>
            </a:pPr>
          </a:p>
        </p:txBody>
      </p:sp>
      <p:sp>
        <p:nvSpPr>
          <p:cNvPr id="413" name="Shape 413"/>
          <p:cNvSpPr/>
          <p:nvPr/>
        </p:nvSpPr>
        <p:spPr>
          <a:xfrm>
            <a:off x="6771547" y="6172478"/>
            <a:ext cx="157366" cy="1128776"/>
          </a:xfrm>
          <a:prstGeom prst="line">
            <a:avLst/>
          </a:prstGeom>
          <a:ln w="25400">
            <a:solidFill>
              <a:schemeClr val="accent6"/>
            </a:solidFill>
            <a:miter lim="400000"/>
            <a:tailEnd type="triangle"/>
          </a:ln>
        </p:spPr>
        <p:txBody>
          <a:bodyPr lIns="50800" tIns="50800" rIns="50800" bIns="50800" anchor="ctr"/>
          <a:lstStyle/>
          <a:p>
            <a:pPr>
              <a:defRPr sz="2400"/>
            </a:pPr>
          </a:p>
        </p:txBody>
      </p:sp>
      <p:cxnSp>
        <p:nvCxnSpPr>
          <p:cNvPr id="414" name="Connector 414"/>
          <p:cNvCxnSpPr>
            <a:stCxn id="397" idx="0"/>
            <a:endCxn id="388" idx="0"/>
          </p:cNvCxnSpPr>
          <p:nvPr/>
        </p:nvCxnSpPr>
        <p:spPr>
          <a:xfrm flipH="1">
            <a:off x="3597699" y="3859417"/>
            <a:ext cx="2748183" cy="1"/>
          </a:xfrm>
          <a:prstGeom prst="straightConnector1">
            <a:avLst/>
          </a:prstGeom>
          <a:ln w="25400">
            <a:solidFill>
              <a:srgbClr val="000000"/>
            </a:solidFill>
            <a:miter lim="400000"/>
          </a:ln>
        </p:spPr>
      </p:cxnSp>
      <p:cxnSp>
        <p:nvCxnSpPr>
          <p:cNvPr id="415" name="Connector 415"/>
          <p:cNvCxnSpPr>
            <a:stCxn id="397" idx="0"/>
            <a:endCxn id="398" idx="0"/>
          </p:cNvCxnSpPr>
          <p:nvPr/>
        </p:nvCxnSpPr>
        <p:spPr>
          <a:xfrm flipV="1">
            <a:off x="6345881" y="3824226"/>
            <a:ext cx="4647942" cy="35192"/>
          </a:xfrm>
          <a:prstGeom prst="straightConnector1">
            <a:avLst/>
          </a:prstGeom>
          <a:ln w="25400">
            <a:solidFill>
              <a:srgbClr val="000000"/>
            </a:solidFill>
            <a:miter lim="400000"/>
          </a:ln>
        </p:spPr>
      </p:cxnSp>
      <p:sp>
        <p:nvSpPr>
          <p:cNvPr id="416" name="Shape 416"/>
          <p:cNvSpPr/>
          <p:nvPr/>
        </p:nvSpPr>
        <p:spPr>
          <a:xfrm>
            <a:off x="4920535" y="196058"/>
            <a:ext cx="372364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JOB1 - Get Data </a:t>
            </a:r>
          </a:p>
          <a:p>
            <a:pPr>
              <a:defRPr sz="2000"/>
            </a:pPr>
            <a:r>
              <a:t>JOB2 - Process &amp; generate o/p</a:t>
            </a:r>
          </a:p>
          <a:p>
            <a:pPr>
              <a:defRPr sz="2000"/>
            </a:pPr>
            <a:r>
              <a:t>MAP\REDUCE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title"/>
          </p:nvPr>
        </p:nvSpPr>
        <p:spPr>
          <a:xfrm>
            <a:off x="952500" y="444500"/>
            <a:ext cx="11099800" cy="1042790"/>
          </a:xfrm>
          <a:prstGeom prst="rect">
            <a:avLst/>
          </a:prstGeom>
        </p:spPr>
        <p:txBody>
          <a:bodyPr/>
          <a:lstStyle>
            <a:lvl1pPr defTabSz="455675">
              <a:defRPr sz="6240"/>
            </a:lvl1pPr>
          </a:lstStyle>
          <a:p>
            <a:pPr/>
            <a:r>
              <a:t>What is Spark?</a:t>
            </a:r>
          </a:p>
        </p:txBody>
      </p:sp>
      <p:sp>
        <p:nvSpPr>
          <p:cNvPr id="419" name="Shape 419"/>
          <p:cNvSpPr/>
          <p:nvPr>
            <p:ph type="body" idx="1"/>
          </p:nvPr>
        </p:nvSpPr>
        <p:spPr>
          <a:xfrm>
            <a:off x="952500" y="1527770"/>
            <a:ext cx="11099800" cy="7362230"/>
          </a:xfrm>
          <a:prstGeom prst="rect">
            <a:avLst/>
          </a:prstGeom>
        </p:spPr>
        <p:txBody>
          <a:bodyPr anchor="t"/>
          <a:lstStyle/>
          <a:p>
            <a:pPr>
              <a:spcBef>
                <a:spcPts val="1000"/>
              </a:spcBef>
              <a:defRPr sz="2000"/>
            </a:pPr>
            <a:r>
              <a:t>Apache Spark™ is a fast and general engine for large-scale data processing. </a:t>
            </a:r>
          </a:p>
          <a:p>
            <a:pPr>
              <a:spcBef>
                <a:spcPts val="1000"/>
              </a:spcBef>
              <a:defRPr sz="2000"/>
            </a:pPr>
            <a:r>
              <a:t>It guarantees:</a:t>
            </a:r>
          </a:p>
          <a:p>
            <a:pPr lvl="1" marL="1270000" indent="-635000">
              <a:spcBef>
                <a:spcPts val="1000"/>
              </a:spcBef>
              <a:buSzPct val="100000"/>
              <a:buAutoNum type="alphaUcPeriod" startAt="1"/>
              <a:defRPr i="1" sz="2000"/>
            </a:pPr>
            <a:r>
              <a:rPr b="1">
                <a:latin typeface="Helvetica"/>
                <a:ea typeface="Helvetica"/>
                <a:cs typeface="Helvetica"/>
                <a:sym typeface="Helvetica"/>
              </a:rPr>
              <a:t>SPEED:</a:t>
            </a:r>
            <a:r>
              <a:t> </a:t>
            </a:r>
            <a:r>
              <a:rPr i="0"/>
              <a:t>Run programs up to 100x faster than Hadoop MapReduce in memory, or 10x faster on disk. </a:t>
            </a:r>
            <a:endParaRPr i="0"/>
          </a:p>
          <a:p>
            <a:pPr lvl="3" marL="1580444" indent="-246944">
              <a:spcBef>
                <a:spcPts val="1000"/>
              </a:spcBef>
              <a:defRPr i="1" sz="2000"/>
            </a:pPr>
            <a:r>
              <a:rPr i="0"/>
              <a:t>Apache Spark has an advanced DAG execution engine that supports cyclic data flow and in-memory computing.</a:t>
            </a:r>
          </a:p>
          <a:p>
            <a:pPr lvl="1" marL="1270000" indent="-635000">
              <a:spcBef>
                <a:spcPts val="1000"/>
              </a:spcBef>
              <a:buSzPct val="100000"/>
              <a:buAutoNum type="alphaUcPeriod" startAt="1"/>
              <a:defRPr i="1" sz="2000"/>
            </a:pPr>
            <a:r>
              <a:rPr b="1">
                <a:latin typeface="Helvetica"/>
                <a:ea typeface="Helvetica"/>
                <a:cs typeface="Helvetica"/>
                <a:sym typeface="Helvetica"/>
              </a:rPr>
              <a:t>EASE OF USE</a:t>
            </a:r>
            <a:r>
              <a:t>: Write applications quickly in Java, Scala, Python, R. Spark offers over </a:t>
            </a:r>
            <a:r>
              <a:rPr b="1">
                <a:latin typeface="Helvetica"/>
                <a:ea typeface="Helvetica"/>
                <a:cs typeface="Helvetica"/>
                <a:sym typeface="Helvetica"/>
              </a:rPr>
              <a:t>80 high-level operators</a:t>
            </a:r>
            <a:r>
              <a:t> that make it easy to build parallel apps. And you can use it interactively from the Scala, Python and R shells.</a:t>
            </a:r>
          </a:p>
          <a:p>
            <a:pPr lvl="1" marL="1270000" indent="-635000">
              <a:spcBef>
                <a:spcPts val="1000"/>
              </a:spcBef>
              <a:buSzPct val="100000"/>
              <a:buAutoNum type="alphaUcPeriod" startAt="1"/>
              <a:defRPr b="1" i="1" sz="2000">
                <a:latin typeface="Helvetica"/>
                <a:ea typeface="Helvetica"/>
                <a:cs typeface="Helvetica"/>
                <a:sym typeface="Helvetica"/>
              </a:defRPr>
            </a:pPr>
            <a:r>
              <a:t>GENERALITY: </a:t>
            </a:r>
            <a:r>
              <a:rPr b="0">
                <a:latin typeface="+mn-lt"/>
                <a:ea typeface="+mn-ea"/>
                <a:cs typeface="+mn-cs"/>
                <a:sym typeface="Helvetica Light"/>
              </a:rPr>
              <a:t>Combine SQL, streaming, and complex analytics. Spark powers a stack of libraries including </a:t>
            </a:r>
            <a:r>
              <a:t>SQL and DataFrames</a:t>
            </a:r>
            <a:r>
              <a:rPr b="0">
                <a:latin typeface="+mn-lt"/>
                <a:ea typeface="+mn-ea"/>
                <a:cs typeface="+mn-cs"/>
                <a:sym typeface="Helvetica Light"/>
              </a:rPr>
              <a:t>, </a:t>
            </a:r>
            <a:r>
              <a:t>MLlib for machine learning</a:t>
            </a:r>
            <a:r>
              <a:rPr b="0">
                <a:latin typeface="+mn-lt"/>
                <a:ea typeface="+mn-ea"/>
                <a:cs typeface="+mn-cs"/>
                <a:sym typeface="Helvetica Light"/>
              </a:rPr>
              <a:t>, </a:t>
            </a:r>
            <a:r>
              <a:t>GraphX</a:t>
            </a:r>
            <a:r>
              <a:rPr b="0">
                <a:latin typeface="+mn-lt"/>
                <a:ea typeface="+mn-ea"/>
                <a:cs typeface="+mn-cs"/>
                <a:sym typeface="Helvetica Light"/>
              </a:rPr>
              <a:t>, and </a:t>
            </a:r>
            <a:r>
              <a:t>Spark Streaming.</a:t>
            </a:r>
            <a:r>
              <a:rPr b="0">
                <a:latin typeface="+mn-lt"/>
                <a:ea typeface="+mn-ea"/>
                <a:cs typeface="+mn-cs"/>
                <a:sym typeface="Helvetica Light"/>
              </a:rPr>
              <a:t> You can combine these libraries seamlessly in the same application.</a:t>
            </a:r>
            <a:endParaRPr b="0">
              <a:latin typeface="+mn-lt"/>
              <a:ea typeface="+mn-ea"/>
              <a:cs typeface="+mn-cs"/>
              <a:sym typeface="Helvetica Light"/>
            </a:endParaRPr>
          </a:p>
          <a:p>
            <a:pPr lvl="1" marL="1270000" indent="-635000">
              <a:spcBef>
                <a:spcPts val="1000"/>
              </a:spcBef>
              <a:buSzPct val="100000"/>
              <a:buAutoNum type="alphaUcPeriod" startAt="1"/>
              <a:defRPr b="1" i="1" sz="2000">
                <a:latin typeface="Helvetica"/>
                <a:ea typeface="Helvetica"/>
                <a:cs typeface="Helvetica"/>
                <a:sym typeface="Helvetica"/>
              </a:defRPr>
            </a:pPr>
            <a:endParaRPr b="0">
              <a:latin typeface="+mn-lt"/>
              <a:ea typeface="+mn-ea"/>
              <a:cs typeface="+mn-cs"/>
              <a:sym typeface="Helvetica Light"/>
            </a:endParaRPr>
          </a:p>
          <a:p>
            <a:pPr lvl="1" marL="1270000" indent="-635000">
              <a:spcBef>
                <a:spcPts val="1000"/>
              </a:spcBef>
              <a:buSzPct val="100000"/>
              <a:buAutoNum type="alphaUcPeriod" startAt="5"/>
              <a:defRPr b="1" i="1" sz="2000">
                <a:latin typeface="Helvetica"/>
                <a:ea typeface="Helvetica"/>
                <a:cs typeface="Helvetica"/>
                <a:sym typeface="Helvetica"/>
              </a:defRPr>
            </a:pPr>
            <a:endParaRPr b="0">
              <a:latin typeface="+mn-lt"/>
              <a:ea typeface="+mn-ea"/>
              <a:cs typeface="+mn-cs"/>
              <a:sym typeface="Helvetica Light"/>
            </a:endParaRPr>
          </a:p>
          <a:p>
            <a:pPr lvl="1" marL="1270000" indent="-635000">
              <a:spcBef>
                <a:spcPts val="1000"/>
              </a:spcBef>
              <a:buSzPct val="100000"/>
              <a:buAutoNum type="alphaUcPeriod" startAt="4"/>
              <a:defRPr b="1" i="1" sz="2000">
                <a:latin typeface="Helvetica"/>
                <a:ea typeface="Helvetica"/>
                <a:cs typeface="Helvetica"/>
                <a:sym typeface="Helvetica"/>
              </a:defRPr>
            </a:pPr>
            <a:endParaRPr b="0">
              <a:latin typeface="+mn-lt"/>
              <a:ea typeface="+mn-ea"/>
              <a:cs typeface="+mn-cs"/>
              <a:sym typeface="Helvetica Light"/>
            </a:endParaRPr>
          </a:p>
          <a:p>
            <a:pPr lvl="1" marL="1270000" indent="-635000">
              <a:spcBef>
                <a:spcPts val="1000"/>
              </a:spcBef>
              <a:buSzPct val="100000"/>
              <a:buAutoNum type="alphaUcPeriod" startAt="5"/>
              <a:defRPr b="1" i="1" sz="2000">
                <a:latin typeface="Helvetica"/>
                <a:ea typeface="Helvetica"/>
                <a:cs typeface="Helvetica"/>
                <a:sym typeface="Helvetica"/>
              </a:defRPr>
            </a:pPr>
            <a:endParaRPr b="0">
              <a:latin typeface="+mn-lt"/>
              <a:ea typeface="+mn-ea"/>
              <a:cs typeface="+mn-cs"/>
              <a:sym typeface="Helvetica Light"/>
            </a:endParaRPr>
          </a:p>
          <a:p>
            <a:pPr lvl="1" marL="1270000" indent="-635000">
              <a:spcBef>
                <a:spcPts val="1000"/>
              </a:spcBef>
              <a:buSzPct val="100000"/>
              <a:buAutoNum type="alphaUcPeriod" startAt="4"/>
              <a:defRPr b="1" i="1" sz="2000">
                <a:latin typeface="Helvetica"/>
                <a:ea typeface="Helvetica"/>
                <a:cs typeface="Helvetica"/>
                <a:sym typeface="Helvetica"/>
              </a:defRPr>
            </a:pPr>
            <a:r>
              <a:t>RUNS EVERYWHERE: </a:t>
            </a:r>
            <a:r>
              <a:rPr b="0">
                <a:latin typeface="+mn-lt"/>
                <a:ea typeface="+mn-ea"/>
                <a:cs typeface="+mn-cs"/>
                <a:sym typeface="Helvetica Light"/>
              </a:rPr>
              <a:t>Spark runs on </a:t>
            </a:r>
            <a:r>
              <a:t>Hadoop</a:t>
            </a:r>
            <a:r>
              <a:rPr b="0">
                <a:latin typeface="+mn-lt"/>
                <a:ea typeface="+mn-ea"/>
                <a:cs typeface="+mn-cs"/>
                <a:sym typeface="Helvetica Light"/>
              </a:rPr>
              <a:t>, </a:t>
            </a:r>
            <a:r>
              <a:t>Mesos,</a:t>
            </a:r>
            <a:r>
              <a:rPr b="0">
                <a:latin typeface="+mn-lt"/>
                <a:ea typeface="+mn-ea"/>
                <a:cs typeface="+mn-cs"/>
                <a:sym typeface="Helvetica Light"/>
              </a:rPr>
              <a:t> </a:t>
            </a:r>
            <a:r>
              <a:t>standalone</a:t>
            </a:r>
            <a:r>
              <a:rPr b="0">
                <a:latin typeface="+mn-lt"/>
                <a:ea typeface="+mn-ea"/>
                <a:cs typeface="+mn-cs"/>
                <a:sym typeface="Helvetica Light"/>
              </a:rPr>
              <a:t>, or in the </a:t>
            </a:r>
            <a:r>
              <a:t>cloud</a:t>
            </a:r>
            <a:r>
              <a:rPr b="0">
                <a:latin typeface="+mn-lt"/>
                <a:ea typeface="+mn-ea"/>
                <a:cs typeface="+mn-cs"/>
                <a:sym typeface="Helvetica Light"/>
              </a:rPr>
              <a:t>. It can access </a:t>
            </a:r>
            <a:r>
              <a:t>diverse data sources including HDFS, Cassandra, HBase, and S3</a:t>
            </a:r>
            <a:r>
              <a:rPr b="0">
                <a:latin typeface="+mn-lt"/>
                <a:ea typeface="+mn-ea"/>
                <a:cs typeface="+mn-cs"/>
                <a:sym typeface="Helvetica Light"/>
              </a:rPr>
              <a:t>.</a:t>
            </a:r>
          </a:p>
        </p:txBody>
      </p:sp>
      <p:pic>
        <p:nvPicPr>
          <p:cNvPr id="420" name="Screen Shot 2017-01-24 at 5.13.33 pm.png"/>
          <p:cNvPicPr>
            <a:picLocks noChangeAspect="1"/>
          </p:cNvPicPr>
          <p:nvPr/>
        </p:nvPicPr>
        <p:blipFill>
          <a:blip r:embed="rId2">
            <a:extLst/>
          </a:blip>
          <a:stretch>
            <a:fillRect/>
          </a:stretch>
        </p:blipFill>
        <p:spPr>
          <a:xfrm>
            <a:off x="4415408" y="5871633"/>
            <a:ext cx="4173983" cy="2047366"/>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952500" y="444500"/>
            <a:ext cx="11099800" cy="1013355"/>
          </a:xfrm>
          <a:prstGeom prst="rect">
            <a:avLst/>
          </a:prstGeom>
        </p:spPr>
        <p:txBody>
          <a:bodyPr/>
          <a:lstStyle>
            <a:lvl1pPr defTabSz="438150">
              <a:defRPr sz="6000"/>
            </a:lvl1pPr>
          </a:lstStyle>
          <a:p>
            <a:pPr/>
            <a:r>
              <a:t>SPARK with Scala </a:t>
            </a:r>
          </a:p>
        </p:txBody>
      </p:sp>
      <p:sp>
        <p:nvSpPr>
          <p:cNvPr id="423" name="Shape 423"/>
          <p:cNvSpPr/>
          <p:nvPr>
            <p:ph type="body" idx="1"/>
          </p:nvPr>
        </p:nvSpPr>
        <p:spPr>
          <a:xfrm>
            <a:off x="952500" y="1521883"/>
            <a:ext cx="11099800" cy="7368117"/>
          </a:xfrm>
          <a:prstGeom prst="rect">
            <a:avLst/>
          </a:prstGeom>
        </p:spPr>
        <p:txBody>
          <a:bodyPr anchor="t"/>
          <a:lstStyle/>
          <a:p>
            <a:pPr>
              <a:defRPr sz="2000"/>
            </a:pPr>
          </a:p>
          <a:p>
            <a:pPr marL="0" indent="0">
              <a:buSzTx/>
              <a:buNone/>
              <a:defRPr sz="2000"/>
            </a:pPr>
            <a:r>
              <a:t>SCALA doc for available SPARK Libraries </a:t>
            </a:r>
          </a:p>
          <a:p>
            <a:pPr>
              <a:defRPr sz="2000"/>
            </a:pPr>
            <a:r>
              <a:rPr u="sng">
                <a:hlinkClick r:id="rId2" invalidUrl="" action="" tgtFrame="" tooltip="" history="1" highlightClick="0" endSnd="0"/>
              </a:rPr>
              <a:t>https://spark.apache.org/docs/preview/api/scala/index.html#package</a:t>
            </a:r>
          </a:p>
          <a:p>
            <a:pPr>
              <a:defRPr sz="2000"/>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xfrm>
            <a:off x="952500" y="169793"/>
            <a:ext cx="11099800" cy="879728"/>
          </a:xfrm>
          <a:prstGeom prst="rect">
            <a:avLst/>
          </a:prstGeom>
        </p:spPr>
        <p:txBody>
          <a:bodyPr/>
          <a:lstStyle>
            <a:lvl1pPr defTabSz="233679">
              <a:defRPr sz="3200"/>
            </a:lvl1pPr>
          </a:lstStyle>
          <a:p>
            <a:pPr/>
            <a:r>
              <a:t>What is a DAG - Direct Acyclic Graph Depicting LAZY EVAL</a:t>
            </a:r>
          </a:p>
        </p:txBody>
      </p:sp>
      <p:sp>
        <p:nvSpPr>
          <p:cNvPr id="207" name="Shape 207"/>
          <p:cNvSpPr/>
          <p:nvPr/>
        </p:nvSpPr>
        <p:spPr>
          <a:xfrm>
            <a:off x="3222732" y="2767332"/>
            <a:ext cx="2300976" cy="1052345"/>
          </a:xfrm>
          <a:prstGeom prst="ellipse">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Read DATA</a:t>
            </a:r>
          </a:p>
        </p:txBody>
      </p:sp>
      <p:sp>
        <p:nvSpPr>
          <p:cNvPr id="208" name="Shape 208"/>
          <p:cNvSpPr/>
          <p:nvPr/>
        </p:nvSpPr>
        <p:spPr>
          <a:xfrm>
            <a:off x="3782402" y="1826501"/>
            <a:ext cx="11816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Data Input</a:t>
            </a:r>
          </a:p>
        </p:txBody>
      </p:sp>
      <p:sp>
        <p:nvSpPr>
          <p:cNvPr id="209" name="Shape 209"/>
          <p:cNvSpPr/>
          <p:nvPr/>
        </p:nvSpPr>
        <p:spPr>
          <a:xfrm>
            <a:off x="3349516" y="1723744"/>
            <a:ext cx="2047468" cy="586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
                </a:moveTo>
                <a:lnTo>
                  <a:pt x="21431" y="0"/>
                </a:lnTo>
                <a:lnTo>
                  <a:pt x="21600" y="20655"/>
                </a:lnTo>
                <a:lnTo>
                  <a:pt x="202" y="21600"/>
                </a:lnTo>
                <a:lnTo>
                  <a:pt x="0" y="189"/>
                </a:lnTo>
                <a:close/>
              </a:path>
            </a:pathLst>
          </a:custGeom>
          <a:ln w="25400">
            <a:solidFill>
              <a:srgbClr val="000000"/>
            </a:solidFill>
            <a:miter lim="400000"/>
          </a:ln>
        </p:spPr>
        <p:txBody>
          <a:bodyPr lIns="50800" tIns="50800" rIns="50800" bIns="50800" anchor="ctr"/>
          <a:lstStyle/>
          <a:p>
            <a:pPr>
              <a:defRPr sz="2000"/>
            </a:pPr>
          </a:p>
        </p:txBody>
      </p:sp>
      <p:sp>
        <p:nvSpPr>
          <p:cNvPr id="210" name="Shape 210"/>
          <p:cNvSpPr/>
          <p:nvPr/>
        </p:nvSpPr>
        <p:spPr>
          <a:xfrm>
            <a:off x="4377496" y="2355474"/>
            <a:ext cx="1" cy="36667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11" name="Shape 211"/>
          <p:cNvSpPr/>
          <p:nvPr/>
        </p:nvSpPr>
        <p:spPr>
          <a:xfrm>
            <a:off x="3227009" y="4158760"/>
            <a:ext cx="2300976" cy="1052345"/>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Transformation 1</a:t>
            </a:r>
          </a:p>
        </p:txBody>
      </p:sp>
      <p:sp>
        <p:nvSpPr>
          <p:cNvPr id="212" name="Shape 212"/>
          <p:cNvSpPr/>
          <p:nvPr/>
        </p:nvSpPr>
        <p:spPr>
          <a:xfrm>
            <a:off x="3227009" y="5550188"/>
            <a:ext cx="2300976" cy="1052345"/>
          </a:xfrm>
          <a:prstGeom prst="ellipse">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Transformation 2</a:t>
            </a:r>
          </a:p>
        </p:txBody>
      </p:sp>
      <p:sp>
        <p:nvSpPr>
          <p:cNvPr id="213" name="Shape 213"/>
          <p:cNvSpPr/>
          <p:nvPr/>
        </p:nvSpPr>
        <p:spPr>
          <a:xfrm>
            <a:off x="4373219" y="3778796"/>
            <a:ext cx="1" cy="36667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14" name="Shape 214"/>
          <p:cNvSpPr/>
          <p:nvPr/>
        </p:nvSpPr>
        <p:spPr>
          <a:xfrm>
            <a:off x="4373219" y="5237382"/>
            <a:ext cx="1" cy="36667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15" name="Shape 215"/>
          <p:cNvSpPr/>
          <p:nvPr/>
        </p:nvSpPr>
        <p:spPr>
          <a:xfrm>
            <a:off x="4312259" y="6751116"/>
            <a:ext cx="121921" cy="147694"/>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216" name="Shape 216"/>
          <p:cNvSpPr/>
          <p:nvPr/>
        </p:nvSpPr>
        <p:spPr>
          <a:xfrm>
            <a:off x="4316536" y="7071414"/>
            <a:ext cx="121921" cy="147693"/>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217" name="Shape 217"/>
          <p:cNvSpPr/>
          <p:nvPr/>
        </p:nvSpPr>
        <p:spPr>
          <a:xfrm>
            <a:off x="4316536" y="7391711"/>
            <a:ext cx="121921" cy="147694"/>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218" name="Shape 218"/>
          <p:cNvSpPr/>
          <p:nvPr/>
        </p:nvSpPr>
        <p:spPr>
          <a:xfrm>
            <a:off x="3168779" y="7675288"/>
            <a:ext cx="2510224" cy="1270001"/>
          </a:xfrm>
          <a:prstGeom prst="roundRect">
            <a:avLst>
              <a:gd name="adj" fmla="val 15000"/>
            </a:avLst>
          </a:prstGeom>
          <a:blipFill>
            <a:blip r:embed="rId3"/>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ACTION</a:t>
            </a:r>
          </a:p>
        </p:txBody>
      </p:sp>
      <p:sp>
        <p:nvSpPr>
          <p:cNvPr id="219" name="Shape 219"/>
          <p:cNvSpPr/>
          <p:nvPr/>
        </p:nvSpPr>
        <p:spPr>
          <a:xfrm>
            <a:off x="9243929" y="2641045"/>
            <a:ext cx="1208546" cy="854328"/>
          </a:xfrm>
          <a:prstGeom prst="ellipse">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P1</a:t>
            </a:r>
          </a:p>
        </p:txBody>
      </p:sp>
      <p:sp>
        <p:nvSpPr>
          <p:cNvPr id="220" name="Shape 220"/>
          <p:cNvSpPr/>
          <p:nvPr/>
        </p:nvSpPr>
        <p:spPr>
          <a:xfrm>
            <a:off x="10612073" y="4021342"/>
            <a:ext cx="1208546" cy="854328"/>
          </a:xfrm>
          <a:prstGeom prst="ellipse">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P2</a:t>
            </a:r>
          </a:p>
        </p:txBody>
      </p:sp>
      <p:sp>
        <p:nvSpPr>
          <p:cNvPr id="221" name="Shape 221"/>
          <p:cNvSpPr/>
          <p:nvPr/>
        </p:nvSpPr>
        <p:spPr>
          <a:xfrm>
            <a:off x="10694407" y="5406046"/>
            <a:ext cx="1208546" cy="854328"/>
          </a:xfrm>
          <a:prstGeom prst="ellipse">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P3</a:t>
            </a:r>
          </a:p>
        </p:txBody>
      </p:sp>
      <p:sp>
        <p:nvSpPr>
          <p:cNvPr id="222" name="Shape 222"/>
          <p:cNvSpPr/>
          <p:nvPr/>
        </p:nvSpPr>
        <p:spPr>
          <a:xfrm>
            <a:off x="6962363" y="8182401"/>
            <a:ext cx="1208546" cy="854328"/>
          </a:xfrm>
          <a:prstGeom prst="ellipse">
            <a:avLst/>
          </a:prstGeom>
          <a:blipFill>
            <a:blip r:embed="rId3"/>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P4</a:t>
            </a:r>
          </a:p>
        </p:txBody>
      </p:sp>
      <p:cxnSp>
        <p:nvCxnSpPr>
          <p:cNvPr id="223" name="Connector 223"/>
          <p:cNvCxnSpPr>
            <a:stCxn id="207" idx="0"/>
            <a:endCxn id="219" idx="0"/>
          </p:cNvCxnSpPr>
          <p:nvPr/>
        </p:nvCxnSpPr>
        <p:spPr>
          <a:xfrm flipV="1">
            <a:off x="4373219" y="3068208"/>
            <a:ext cx="5474983" cy="225297"/>
          </a:xfrm>
          <a:prstGeom prst="straightConnector1">
            <a:avLst/>
          </a:prstGeom>
          <a:ln w="25400">
            <a:solidFill>
              <a:srgbClr val="000000"/>
            </a:solidFill>
            <a:miter lim="400000"/>
            <a:tailEnd type="triangle"/>
          </a:ln>
        </p:spPr>
      </p:cxnSp>
      <p:sp>
        <p:nvSpPr>
          <p:cNvPr id="224" name="Shape 224"/>
          <p:cNvSpPr/>
          <p:nvPr/>
        </p:nvSpPr>
        <p:spPr>
          <a:xfrm>
            <a:off x="8405459" y="1639483"/>
            <a:ext cx="3629102" cy="5171793"/>
          </a:xfrm>
          <a:prstGeom prst="rect">
            <a:avLst/>
          </a:prstGeom>
          <a:ln w="25400">
            <a:solidFill>
              <a:srgbClr val="85888D"/>
            </a:solidFill>
            <a:miter lim="400000"/>
          </a:ln>
        </p:spPr>
        <p:txBody>
          <a:bodyPr lIns="50800" tIns="50800" rIns="50800" bIns="50800" anchor="ctr"/>
          <a:lstStyle/>
          <a:p>
            <a:pPr>
              <a:defRPr sz="2400"/>
            </a:pPr>
          </a:p>
        </p:txBody>
      </p:sp>
      <p:sp>
        <p:nvSpPr>
          <p:cNvPr id="225" name="Shape 225"/>
          <p:cNvSpPr/>
          <p:nvPr/>
        </p:nvSpPr>
        <p:spPr>
          <a:xfrm>
            <a:off x="8422756" y="1693151"/>
            <a:ext cx="35945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DAG is persisted</a:t>
            </a:r>
          </a:p>
        </p:txBody>
      </p:sp>
      <p:sp>
        <p:nvSpPr>
          <p:cNvPr id="226" name="Shape 226"/>
          <p:cNvSpPr/>
          <p:nvPr/>
        </p:nvSpPr>
        <p:spPr>
          <a:xfrm>
            <a:off x="5682012" y="2238684"/>
            <a:ext cx="268902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Adds Process P1 to DAG</a:t>
            </a:r>
          </a:p>
        </p:txBody>
      </p:sp>
      <p:cxnSp>
        <p:nvCxnSpPr>
          <p:cNvPr id="227" name="Connector 227"/>
          <p:cNvCxnSpPr>
            <a:stCxn id="219" idx="0"/>
            <a:endCxn id="220" idx="0"/>
          </p:cNvCxnSpPr>
          <p:nvPr/>
        </p:nvCxnSpPr>
        <p:spPr>
          <a:xfrm>
            <a:off x="9848201" y="3068208"/>
            <a:ext cx="1368146" cy="1380299"/>
          </a:xfrm>
          <a:prstGeom prst="straightConnector1">
            <a:avLst/>
          </a:prstGeom>
          <a:ln w="25400">
            <a:solidFill>
              <a:srgbClr val="000000"/>
            </a:solidFill>
            <a:miter lim="400000"/>
            <a:tailEnd type="triangle"/>
          </a:ln>
        </p:spPr>
      </p:cxnSp>
      <p:cxnSp>
        <p:nvCxnSpPr>
          <p:cNvPr id="228" name="Connector 228"/>
          <p:cNvCxnSpPr>
            <a:stCxn id="221" idx="0"/>
            <a:endCxn id="220" idx="0"/>
          </p:cNvCxnSpPr>
          <p:nvPr/>
        </p:nvCxnSpPr>
        <p:spPr>
          <a:xfrm flipH="1" flipV="1">
            <a:off x="11216346" y="4448506"/>
            <a:ext cx="82335" cy="1384704"/>
          </a:xfrm>
          <a:prstGeom prst="straightConnector1">
            <a:avLst/>
          </a:prstGeom>
          <a:ln w="25400">
            <a:solidFill>
              <a:srgbClr val="000000"/>
            </a:solidFill>
            <a:miter lim="400000"/>
            <a:headEnd type="triangle"/>
          </a:ln>
        </p:spPr>
      </p:cxnSp>
      <p:cxnSp>
        <p:nvCxnSpPr>
          <p:cNvPr id="229" name="Connector 229"/>
          <p:cNvCxnSpPr>
            <a:stCxn id="221" idx="0"/>
            <a:endCxn id="222" idx="0"/>
          </p:cNvCxnSpPr>
          <p:nvPr/>
        </p:nvCxnSpPr>
        <p:spPr>
          <a:xfrm flipH="1">
            <a:off x="7566635" y="5833209"/>
            <a:ext cx="3732046" cy="2776356"/>
          </a:xfrm>
          <a:prstGeom prst="straightConnector1">
            <a:avLst/>
          </a:prstGeom>
          <a:ln w="25400">
            <a:solidFill>
              <a:srgbClr val="000000"/>
            </a:solidFill>
            <a:miter lim="400000"/>
            <a:tailEnd type="triangle"/>
          </a:ln>
        </p:spPr>
      </p:cxnSp>
      <p:cxnSp>
        <p:nvCxnSpPr>
          <p:cNvPr id="230" name="Connector 230"/>
          <p:cNvCxnSpPr>
            <a:stCxn id="211" idx="0"/>
            <a:endCxn id="220" idx="0"/>
          </p:cNvCxnSpPr>
          <p:nvPr/>
        </p:nvCxnSpPr>
        <p:spPr>
          <a:xfrm flipV="1">
            <a:off x="4377496" y="4448506"/>
            <a:ext cx="6838851" cy="236427"/>
          </a:xfrm>
          <a:prstGeom prst="straightConnector1">
            <a:avLst/>
          </a:prstGeom>
          <a:ln w="25400">
            <a:solidFill>
              <a:srgbClr val="000000"/>
            </a:solidFill>
            <a:miter lim="400000"/>
            <a:tailEnd type="triangle"/>
          </a:ln>
        </p:spPr>
      </p:cxnSp>
      <p:cxnSp>
        <p:nvCxnSpPr>
          <p:cNvPr id="231" name="Connector 231"/>
          <p:cNvCxnSpPr>
            <a:stCxn id="212" idx="0"/>
            <a:endCxn id="221" idx="0"/>
          </p:cNvCxnSpPr>
          <p:nvPr/>
        </p:nvCxnSpPr>
        <p:spPr>
          <a:xfrm flipV="1">
            <a:off x="4377496" y="5833209"/>
            <a:ext cx="6921185" cy="243152"/>
          </a:xfrm>
          <a:prstGeom prst="straightConnector1">
            <a:avLst/>
          </a:prstGeom>
          <a:ln w="25400">
            <a:solidFill>
              <a:srgbClr val="000000"/>
            </a:solidFill>
            <a:miter lim="400000"/>
            <a:tailEnd type="triangle"/>
          </a:ln>
        </p:spPr>
      </p:cxnSp>
      <p:sp>
        <p:nvSpPr>
          <p:cNvPr id="232" name="Shape 232"/>
          <p:cNvSpPr/>
          <p:nvPr/>
        </p:nvSpPr>
        <p:spPr>
          <a:xfrm>
            <a:off x="5809012" y="3534142"/>
            <a:ext cx="268902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Adds Process P2 to DAG</a:t>
            </a:r>
          </a:p>
        </p:txBody>
      </p:sp>
      <p:sp>
        <p:nvSpPr>
          <p:cNvPr id="233" name="Shape 233"/>
          <p:cNvSpPr/>
          <p:nvPr/>
        </p:nvSpPr>
        <p:spPr>
          <a:xfrm>
            <a:off x="5809012" y="5030763"/>
            <a:ext cx="268902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Adds Process P3 to DAG</a:t>
            </a:r>
          </a:p>
        </p:txBody>
      </p:sp>
      <p:cxnSp>
        <p:nvCxnSpPr>
          <p:cNvPr id="234" name="Connector 234"/>
          <p:cNvCxnSpPr>
            <a:stCxn id="218" idx="0"/>
            <a:endCxn id="222" idx="0"/>
          </p:cNvCxnSpPr>
          <p:nvPr/>
        </p:nvCxnSpPr>
        <p:spPr>
          <a:xfrm>
            <a:off x="4423891" y="8310288"/>
            <a:ext cx="3142745" cy="299277"/>
          </a:xfrm>
          <a:prstGeom prst="straightConnector1">
            <a:avLst/>
          </a:prstGeom>
          <a:ln w="25400">
            <a:solidFill>
              <a:schemeClr val="accent2"/>
            </a:solidFill>
            <a:miter lim="400000"/>
          </a:ln>
        </p:spPr>
      </p:cxnSp>
      <p:sp>
        <p:nvSpPr>
          <p:cNvPr id="235" name="Shape 235"/>
          <p:cNvSpPr/>
          <p:nvPr/>
        </p:nvSpPr>
        <p:spPr>
          <a:xfrm>
            <a:off x="5118425" y="6928916"/>
            <a:ext cx="435368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pPr>
            <a:r>
              <a:t>Runs\Evaluates all Processes in the DAG</a:t>
            </a:r>
          </a:p>
          <a:p>
            <a:pPr>
              <a:defRPr sz="1800"/>
            </a:pPr>
            <a:r>
              <a:t>as soon as an Action is invoked</a:t>
            </a:r>
          </a:p>
        </p:txBody>
      </p:sp>
      <p:sp>
        <p:nvSpPr>
          <p:cNvPr id="236" name="Shape 236"/>
          <p:cNvSpPr/>
          <p:nvPr/>
        </p:nvSpPr>
        <p:spPr>
          <a:xfrm>
            <a:off x="101495" y="7987835"/>
            <a:ext cx="3070327"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pPr>
            <a:r>
              <a:t>Eg: Aggregate functions like</a:t>
            </a:r>
          </a:p>
          <a:p>
            <a:pPr>
              <a:defRPr sz="1800"/>
            </a:pPr>
            <a:r>
              <a:t>Count, ReduceByKey,</a:t>
            </a:r>
          </a:p>
          <a:p>
            <a:pPr>
              <a:defRPr sz="1800"/>
            </a:pPr>
            <a:r>
              <a:t>Collect etc.</a:t>
            </a:r>
          </a:p>
        </p:txBody>
      </p:sp>
      <p:sp>
        <p:nvSpPr>
          <p:cNvPr id="237" name="Shape 237"/>
          <p:cNvSpPr/>
          <p:nvPr/>
        </p:nvSpPr>
        <p:spPr>
          <a:xfrm>
            <a:off x="-101731" y="4264018"/>
            <a:ext cx="3476779"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sz="1800"/>
              <a:t>Eg: Transformative functions like</a:t>
            </a:r>
            <a:endParaRPr sz="1800"/>
          </a:p>
          <a:p>
            <a:pPr/>
            <a:r>
              <a:rPr sz="1800"/>
              <a:t>Filter, map, flatMap etc.</a:t>
            </a:r>
          </a:p>
        </p:txBody>
      </p:sp>
      <p:sp>
        <p:nvSpPr>
          <p:cNvPr id="238" name="Shape 238"/>
          <p:cNvSpPr/>
          <p:nvPr/>
        </p:nvSpPr>
        <p:spPr>
          <a:xfrm>
            <a:off x="350010" y="2816376"/>
            <a:ext cx="289194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sz="2400"/>
              <a:t>Eg: sc.parallelize or</a:t>
            </a:r>
            <a:endParaRPr sz="2400"/>
          </a:p>
          <a:p>
            <a:pPr/>
            <a:r>
              <a:rPr sz="2000"/>
              <a:t>SC.TextFile</a:t>
            </a:r>
            <a:r>
              <a:t> </a:t>
            </a:r>
          </a:p>
        </p:txBody>
      </p:sp>
      <p:sp>
        <p:nvSpPr>
          <p:cNvPr id="239" name="Shape 239"/>
          <p:cNvSpPr/>
          <p:nvPr/>
        </p:nvSpPr>
        <p:spPr>
          <a:xfrm>
            <a:off x="11657761" y="3727658"/>
            <a:ext cx="436351" cy="468951"/>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2</a:t>
            </a:r>
          </a:p>
        </p:txBody>
      </p:sp>
      <p:sp>
        <p:nvSpPr>
          <p:cNvPr id="240" name="Shape 240"/>
          <p:cNvSpPr/>
          <p:nvPr/>
        </p:nvSpPr>
        <p:spPr>
          <a:xfrm>
            <a:off x="11657761" y="4986788"/>
            <a:ext cx="436351" cy="468950"/>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3</a:t>
            </a:r>
          </a:p>
        </p:txBody>
      </p:sp>
      <p:sp>
        <p:nvSpPr>
          <p:cNvPr id="241" name="Shape 241"/>
          <p:cNvSpPr/>
          <p:nvPr/>
        </p:nvSpPr>
        <p:spPr>
          <a:xfrm>
            <a:off x="10278590" y="2304337"/>
            <a:ext cx="436351" cy="468950"/>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1</a:t>
            </a:r>
          </a:p>
        </p:txBody>
      </p:sp>
      <p:sp>
        <p:nvSpPr>
          <p:cNvPr id="242" name="Shape 242"/>
          <p:cNvSpPr/>
          <p:nvPr/>
        </p:nvSpPr>
        <p:spPr>
          <a:xfrm>
            <a:off x="7578137" y="7822841"/>
            <a:ext cx="436351" cy="468950"/>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4</a:t>
            </a:r>
          </a:p>
        </p:txBody>
      </p:sp>
      <p:sp>
        <p:nvSpPr>
          <p:cNvPr id="243" name="Shape 243"/>
          <p:cNvSpPr/>
          <p:nvPr/>
        </p:nvSpPr>
        <p:spPr>
          <a:xfrm>
            <a:off x="9467417" y="7370308"/>
            <a:ext cx="253563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Cache</a:t>
            </a:r>
          </a:p>
          <a:p>
            <a:pPr>
              <a:defRPr sz="2400"/>
            </a:pPr>
            <a:r>
              <a:t>Persist(Disk_only)</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title"/>
          </p:nvPr>
        </p:nvSpPr>
        <p:spPr>
          <a:xfrm>
            <a:off x="952500" y="444500"/>
            <a:ext cx="11099800" cy="1037449"/>
          </a:xfrm>
          <a:prstGeom prst="rect">
            <a:avLst/>
          </a:prstGeom>
        </p:spPr>
        <p:txBody>
          <a:bodyPr/>
          <a:lstStyle>
            <a:lvl1pPr defTabSz="455675">
              <a:defRPr sz="6240"/>
            </a:lvl1pPr>
          </a:lstStyle>
          <a:p>
            <a:pPr/>
            <a:r>
              <a:t>Map Reduce Architecture</a:t>
            </a:r>
          </a:p>
        </p:txBody>
      </p:sp>
      <p:pic>
        <p:nvPicPr>
          <p:cNvPr id="426" name="Screen Shot 2017-02-02 at 9.09.48 pm.png"/>
          <p:cNvPicPr>
            <a:picLocks noChangeAspect="1"/>
          </p:cNvPicPr>
          <p:nvPr/>
        </p:nvPicPr>
        <p:blipFill>
          <a:blip r:embed="rId2">
            <a:extLst/>
          </a:blip>
          <a:stretch>
            <a:fillRect/>
          </a:stretch>
        </p:blipFill>
        <p:spPr>
          <a:xfrm>
            <a:off x="931638" y="1993905"/>
            <a:ext cx="10200293" cy="5765790"/>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xfrm>
            <a:off x="952500" y="444500"/>
            <a:ext cx="11099800" cy="1045184"/>
          </a:xfrm>
          <a:prstGeom prst="rect">
            <a:avLst/>
          </a:prstGeom>
        </p:spPr>
        <p:txBody>
          <a:bodyPr/>
          <a:lstStyle>
            <a:lvl1pPr defTabSz="455675">
              <a:defRPr sz="6240"/>
            </a:lvl1pPr>
          </a:lstStyle>
          <a:p>
            <a:pPr/>
            <a:r>
              <a:t>Map Output</a:t>
            </a:r>
          </a:p>
        </p:txBody>
      </p:sp>
      <p:pic>
        <p:nvPicPr>
          <p:cNvPr id="429" name="Screen Shot 2017-02-02 at 9.11.25 pm.png"/>
          <p:cNvPicPr>
            <a:picLocks noChangeAspect="1"/>
          </p:cNvPicPr>
          <p:nvPr/>
        </p:nvPicPr>
        <p:blipFill>
          <a:blip r:embed="rId2">
            <a:extLst/>
          </a:blip>
          <a:stretch>
            <a:fillRect/>
          </a:stretch>
        </p:blipFill>
        <p:spPr>
          <a:xfrm>
            <a:off x="1912482" y="1897414"/>
            <a:ext cx="8952208" cy="4497239"/>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xfrm>
            <a:off x="952500" y="444500"/>
            <a:ext cx="11099800" cy="926056"/>
          </a:xfrm>
          <a:prstGeom prst="rect">
            <a:avLst/>
          </a:prstGeom>
        </p:spPr>
        <p:txBody>
          <a:bodyPr/>
          <a:lstStyle>
            <a:lvl1pPr defTabSz="391414">
              <a:defRPr sz="5360"/>
            </a:lvl1pPr>
          </a:lstStyle>
          <a:p>
            <a:pPr/>
            <a:r>
              <a:t>Reducer Output</a:t>
            </a:r>
          </a:p>
        </p:txBody>
      </p:sp>
      <p:pic>
        <p:nvPicPr>
          <p:cNvPr id="432" name="Screen Shot 2017-02-02 at 9.13.34 pm.png"/>
          <p:cNvPicPr>
            <a:picLocks noChangeAspect="1"/>
          </p:cNvPicPr>
          <p:nvPr/>
        </p:nvPicPr>
        <p:blipFill>
          <a:blip r:embed="rId2">
            <a:extLst/>
          </a:blip>
          <a:stretch>
            <a:fillRect/>
          </a:stretch>
        </p:blipFill>
        <p:spPr>
          <a:xfrm>
            <a:off x="1748691" y="2224614"/>
            <a:ext cx="10263211" cy="5304372"/>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title" idx="4294967295"/>
          </p:nvPr>
        </p:nvSpPr>
        <p:spPr>
          <a:xfrm>
            <a:off x="817315" y="325119"/>
            <a:ext cx="11379201" cy="1295966"/>
          </a:xfrm>
          <a:prstGeom prst="rect">
            <a:avLst/>
          </a:prstGeom>
        </p:spPr>
        <p:txBody>
          <a:bodyPr lIns="65023" tIns="65023" rIns="65023" bIns="65023" anchor="b"/>
          <a:lstStyle>
            <a:lvl1pPr algn="l" defTabSz="1300480">
              <a:defRPr sz="5400">
                <a:latin typeface="Verdana"/>
                <a:ea typeface="Verdana"/>
                <a:cs typeface="Verdana"/>
                <a:sym typeface="Verdana"/>
              </a:defRPr>
            </a:lvl1pPr>
          </a:lstStyle>
          <a:p>
            <a:pPr/>
            <a:r>
              <a:t>Parallel Execution </a:t>
            </a:r>
          </a:p>
        </p:txBody>
      </p:sp>
      <p:pic>
        <p:nvPicPr>
          <p:cNvPr id="435" name="index-auto-0008-0001.png" descr="index-auto-0008-0001"/>
          <p:cNvPicPr>
            <a:picLocks noChangeAspect="1"/>
          </p:cNvPicPr>
          <p:nvPr/>
        </p:nvPicPr>
        <p:blipFill>
          <a:blip r:embed="rId3">
            <a:extLst/>
          </a:blip>
          <a:stretch>
            <a:fillRect/>
          </a:stretch>
        </p:blipFill>
        <p:spPr>
          <a:xfrm>
            <a:off x="1950719" y="2275839"/>
            <a:ext cx="9672322" cy="6692055"/>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title" idx="4294967295"/>
          </p:nvPr>
        </p:nvSpPr>
        <p:spPr>
          <a:xfrm>
            <a:off x="817315" y="325119"/>
            <a:ext cx="11379201" cy="1295966"/>
          </a:xfrm>
          <a:prstGeom prst="rect">
            <a:avLst/>
          </a:prstGeom>
        </p:spPr>
        <p:txBody>
          <a:bodyPr lIns="65023" tIns="65023" rIns="65023" bIns="65023" anchor="b"/>
          <a:lstStyle/>
          <a:p>
            <a:pPr algn="l" defTabSz="1300480">
              <a:defRPr sz="5400">
                <a:latin typeface="Verdana"/>
                <a:ea typeface="Verdana"/>
                <a:cs typeface="Verdana"/>
                <a:sym typeface="Verdana"/>
              </a:defRPr>
            </a:pPr>
            <a:r>
              <a:t>Map Reduce Execution</a:t>
            </a:r>
            <a:r>
              <a:rPr sz="3800"/>
              <a:t> </a:t>
            </a:r>
          </a:p>
        </p:txBody>
      </p:sp>
      <p:pic>
        <p:nvPicPr>
          <p:cNvPr id="440" name="index-auto-0007-0001.png" descr="index-auto-0007-0001"/>
          <p:cNvPicPr>
            <a:picLocks noChangeAspect="1"/>
          </p:cNvPicPr>
          <p:nvPr/>
        </p:nvPicPr>
        <p:blipFill>
          <a:blip r:embed="rId3">
            <a:extLst/>
          </a:blip>
          <a:stretch>
            <a:fillRect/>
          </a:stretch>
        </p:blipFill>
        <p:spPr>
          <a:xfrm>
            <a:off x="1300479" y="1842346"/>
            <a:ext cx="10607042" cy="731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wipe dir="r"/>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body" idx="1"/>
          </p:nvPr>
        </p:nvSpPr>
        <p:spPr>
          <a:xfrm>
            <a:off x="952500" y="513580"/>
            <a:ext cx="11099800" cy="8376420"/>
          </a:xfrm>
          <a:prstGeom prst="rect">
            <a:avLst/>
          </a:prstGeom>
        </p:spPr>
        <p:txBody>
          <a:bodyPr anchor="t"/>
          <a:lstStyle/>
          <a:p>
            <a:pPr marL="0" indent="0">
              <a:buSzTx/>
              <a:buNone/>
              <a:defRPr sz="2300"/>
            </a:pPr>
            <a:r>
              <a:t>Array[(Int, Int)] = Array((1,1), (2,1), (3,1), (1,1), (2,1), (3,1), (2,1), (2,1), (2,1))</a:t>
            </a:r>
          </a:p>
          <a:p>
            <a:pPr marL="0" indent="0">
              <a:buSzTx/>
              <a:buNone/>
              <a:defRPr sz="2300"/>
            </a:pPr>
            <a:r>
              <a:t>Map((3,1) -&gt; 2, (2,1) -&gt; 5, (1,1) -&gt; 2)</a:t>
            </a:r>
          </a:p>
        </p:txBody>
      </p:sp>
    </p:spTree>
  </p:cSld>
  <p:clrMapOvr>
    <a:masterClrMapping/>
  </p:clrMapOvr>
  <mc:AlternateContent xmlns:mc="http://schemas.openxmlformats.org/markup-compatibility/2006">
    <mc:Choice xmlns:p14="http://schemas.microsoft.com/office/powerpoint/2010/main" Requires="p14">
      <p:transition spd="fast" advClick="1" p14:dur="500">
        <p:wipe dir="r"/>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title"/>
          </p:nvPr>
        </p:nvSpPr>
        <p:spPr>
          <a:xfrm>
            <a:off x="952500" y="444500"/>
            <a:ext cx="11099800" cy="863798"/>
          </a:xfrm>
          <a:prstGeom prst="rect">
            <a:avLst/>
          </a:prstGeom>
        </p:spPr>
        <p:txBody>
          <a:bodyPr/>
          <a:lstStyle>
            <a:lvl1pPr defTabSz="362204">
              <a:defRPr sz="4960"/>
            </a:lvl1pPr>
          </a:lstStyle>
          <a:p>
            <a:pPr/>
            <a:r>
              <a:t>Map Reduce Limitations</a:t>
            </a:r>
          </a:p>
        </p:txBody>
      </p:sp>
      <p:sp>
        <p:nvSpPr>
          <p:cNvPr id="447" name="Shape 447"/>
          <p:cNvSpPr/>
          <p:nvPr>
            <p:ph type="body" idx="1"/>
          </p:nvPr>
        </p:nvSpPr>
        <p:spPr>
          <a:xfrm>
            <a:off x="952500" y="1397817"/>
            <a:ext cx="11099800" cy="7492183"/>
          </a:xfrm>
          <a:prstGeom prst="rect">
            <a:avLst/>
          </a:prstGeom>
        </p:spPr>
        <p:txBody>
          <a:bodyPr anchor="t"/>
          <a:lstStyle/>
          <a:p>
            <a:pPr>
              <a:spcBef>
                <a:spcPts val="1000"/>
              </a:spcBef>
              <a:defRPr sz="2400"/>
            </a:pPr>
            <a:r>
              <a:t>Difficult to Program an algo in Native Map Reduce</a:t>
            </a:r>
          </a:p>
          <a:p>
            <a:pPr>
              <a:spcBef>
                <a:spcPts val="1000"/>
              </a:spcBef>
              <a:defRPr sz="2400"/>
            </a:pPr>
            <a:r>
              <a:t>Not good for low latency processing as:</a:t>
            </a:r>
          </a:p>
          <a:p>
            <a:pPr lvl="2">
              <a:spcBef>
                <a:spcPts val="1000"/>
              </a:spcBef>
              <a:defRPr sz="2400"/>
            </a:pPr>
            <a:r>
              <a:t>Lots of Disk I\O </a:t>
            </a:r>
          </a:p>
          <a:p>
            <a:pPr lvl="2">
              <a:spcBef>
                <a:spcPts val="1000"/>
              </a:spcBef>
              <a:defRPr sz="2400"/>
            </a:pPr>
            <a:r>
              <a:t>Processing in Stages: Reducer cant start until Mapper is complete</a:t>
            </a:r>
          </a:p>
          <a:p>
            <a:pPr lvl="2">
              <a:spcBef>
                <a:spcPts val="1000"/>
              </a:spcBef>
              <a:defRPr sz="2400"/>
            </a:pPr>
            <a:r>
              <a:t>Not fit for small batch.</a:t>
            </a:r>
          </a:p>
          <a:p>
            <a:pPr lvl="2">
              <a:spcBef>
                <a:spcPts val="1000"/>
              </a:spcBef>
              <a:defRPr sz="2400"/>
            </a:pPr>
            <a:r>
              <a:t>Many categories of algos not supported or are very difficult to implement: For e.g., the ones which need iterations</a:t>
            </a:r>
          </a:p>
          <a:p>
            <a:pPr lvl="1" marL="740833" indent="-296333">
              <a:spcBef>
                <a:spcPts val="1000"/>
              </a:spcBef>
              <a:defRPr sz="2400"/>
            </a:pPr>
            <a:r>
              <a:t>The problem of “</a:t>
            </a:r>
            <a:r>
              <a:rPr b="1" i="1">
                <a:latin typeface="Helvetica"/>
                <a:ea typeface="Helvetica"/>
                <a:cs typeface="Helvetica"/>
                <a:sym typeface="Helvetica"/>
              </a:rPr>
              <a:t>stragglers</a:t>
            </a:r>
            <a:r>
              <a:t>” (slow workers)</a:t>
            </a:r>
          </a:p>
          <a:p>
            <a:pPr lvl="2">
              <a:spcBef>
                <a:spcPts val="1000"/>
              </a:spcBef>
              <a:defRPr sz="2400"/>
            </a:pPr>
            <a:r>
              <a:t>Other jobs consuming resources on machine</a:t>
            </a:r>
          </a:p>
          <a:p>
            <a:pPr lvl="2">
              <a:spcBef>
                <a:spcPts val="1000"/>
              </a:spcBef>
              <a:defRPr sz="2400"/>
            </a:pPr>
            <a:r>
              <a:t>Bad disks with soft errors transfer data very slowly</a:t>
            </a:r>
          </a:p>
          <a:p>
            <a:pPr lvl="2">
              <a:spcBef>
                <a:spcPts val="1000"/>
              </a:spcBef>
              <a:defRPr sz="2400"/>
            </a:pPr>
            <a:r>
              <a:t>Weird things: processor caches disabled (!!)</a:t>
            </a:r>
          </a:p>
        </p:txBody>
      </p:sp>
      <p:pic>
        <p:nvPicPr>
          <p:cNvPr id="448" name="Screen Shot 2017-02-02 at 9.18.06 pm.png"/>
          <p:cNvPicPr>
            <a:picLocks noChangeAspect="1"/>
          </p:cNvPicPr>
          <p:nvPr/>
        </p:nvPicPr>
        <p:blipFill>
          <a:blip r:embed="rId2">
            <a:extLst/>
          </a:blip>
          <a:stretch>
            <a:fillRect/>
          </a:stretch>
        </p:blipFill>
        <p:spPr>
          <a:xfrm>
            <a:off x="803719" y="7285305"/>
            <a:ext cx="11397362" cy="1543979"/>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title"/>
          </p:nvPr>
        </p:nvSpPr>
        <p:spPr>
          <a:prstGeom prst="rect">
            <a:avLst/>
          </a:prstGeom>
        </p:spPr>
        <p:txBody>
          <a:bodyPr anchor="t"/>
          <a:lstStyle/>
          <a:p>
            <a:pPr algn="l">
              <a:defRPr sz="2500"/>
            </a:pPr>
            <a:r>
              <a:t>RDD is: Resilient Distributed DataSet</a:t>
            </a:r>
          </a:p>
          <a:p>
            <a:pPr lvl="1" algn="l">
              <a:defRPr sz="2500"/>
            </a:pPr>
            <a:r>
              <a:t>— Smallest unit of Abstracted data set in spark</a:t>
            </a:r>
          </a:p>
          <a:p>
            <a:pPr lvl="1" algn="l">
              <a:defRPr sz="2500"/>
            </a:pPr>
            <a:r>
              <a:t>— it is partitioned so that it can be worked upon in parallel</a:t>
            </a:r>
          </a:p>
          <a:p>
            <a:pPr lvl="1" algn="l">
              <a:defRPr sz="2500"/>
            </a:pPr>
          </a:p>
          <a:p>
            <a:pPr lvl="1" algn="l">
              <a:defRPr sz="2500"/>
            </a:pPr>
          </a:p>
          <a:p>
            <a:pPr lvl="1" algn="l">
              <a:defRPr sz="2500"/>
            </a:pPr>
          </a:p>
          <a:p>
            <a:pPr lvl="1" algn="l">
              <a:defRPr sz="2500"/>
            </a:pPr>
            <a:r>
              <a:t>—- Transformation: Processes which transform an RDD into a new RDD</a:t>
            </a:r>
          </a:p>
          <a:p>
            <a:pPr lvl="1" algn="l">
              <a:defRPr sz="2500"/>
            </a:pPr>
            <a:r>
              <a:t>—- Action: Actual Evaluations which gives back results </a:t>
            </a:r>
          </a:p>
        </p:txBody>
      </p:sp>
      <p:sp>
        <p:nvSpPr>
          <p:cNvPr id="451" name="Shape 451"/>
          <p:cNvSpPr/>
          <p:nvPr/>
        </p:nvSpPr>
        <p:spPr>
          <a:xfrm>
            <a:off x="2910077" y="4679950"/>
            <a:ext cx="743864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Persist(StorageLevel.Memory_Only)</a:t>
            </a:r>
          </a:p>
        </p:txBody>
      </p:sp>
      <p:sp>
        <p:nvSpPr>
          <p:cNvPr id="452" name="Shape 452"/>
          <p:cNvSpPr/>
          <p:nvPr/>
        </p:nvSpPr>
        <p:spPr>
          <a:xfrm>
            <a:off x="1388741" y="6664306"/>
            <a:ext cx="1002822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Cache -&gt; Always In Memory</a:t>
            </a:r>
          </a:p>
          <a:p>
            <a:pPr/>
            <a:r>
              <a:t>Persist -&gt; This can be In Memory or Disk or Both</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nvSpPr>
        <p:spPr>
          <a:xfrm>
            <a:off x="133451" y="2660649"/>
            <a:ext cx="12737898" cy="443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buSzPct val="75000"/>
              <a:buChar char="-"/>
              <a:defRPr sz="2600"/>
            </a:pPr>
            <a:r>
              <a:t>setMaster(Local): Runs your application locally in the machine</a:t>
            </a:r>
          </a:p>
          <a:p>
            <a:pPr marL="444500" indent="-444500">
              <a:buSzPct val="75000"/>
              <a:buChar char="-"/>
              <a:defRPr sz="2600"/>
            </a:pPr>
            <a:r>
              <a:t>setMaster(Local[2]):Run Locally but its gonna spawn 2 threads for my application.</a:t>
            </a:r>
          </a:p>
          <a:p>
            <a:pPr marL="444500" indent="-444500">
              <a:buSzPct val="75000"/>
              <a:buChar char="-"/>
              <a:defRPr sz="2600"/>
            </a:pPr>
            <a:r>
              <a:t>setMaster(Local[*]):Run Locally but its gonna spawn * threads for my application depending on available number of cores in my machine.</a:t>
            </a:r>
          </a:p>
          <a:p>
            <a:pPr marL="444500" indent="-444500">
              <a:buSzPct val="75000"/>
              <a:buChar char="-"/>
              <a:defRPr sz="2600"/>
            </a:pPr>
            <a:r>
              <a:t>Client: setMaster(</a:t>
            </a:r>
            <a:r>
              <a:rPr u="sng">
                <a:hlinkClick r:id="rId2" invalidUrl="" action="" tgtFrame="" tooltip="" history="1" highlightClick="0" endSnd="0"/>
              </a:rPr>
              <a:t>spark://localhost.localdomain:7077</a:t>
            </a:r>
            <a:r>
              <a:t>) -&gt; Standalone cluster mode</a:t>
            </a:r>
          </a:p>
          <a:p>
            <a:pPr marL="444500" indent="-444500">
              <a:buSzPct val="75000"/>
              <a:buChar char="-"/>
              <a:defRPr sz="2600"/>
            </a:pPr>
            <a:r>
              <a:t>mesos: setMaster(</a:t>
            </a:r>
            <a:r>
              <a:rPr u="sng">
                <a:hlinkClick r:id="rId3" invalidUrl="" action="" tgtFrame="" tooltip="" history="1" highlightClick="0" endSnd="0"/>
              </a:rPr>
              <a:t>mesos://1.2.3.4</a:t>
            </a:r>
            <a:r>
              <a:t>)</a:t>
            </a:r>
          </a:p>
          <a:p>
            <a:pPr marL="444500" indent="-444500">
              <a:buSzPct val="75000"/>
              <a:buChar char="-"/>
              <a:defRPr sz="2600"/>
            </a:pPr>
            <a:r>
              <a:t>setMaster(Yarn): To run your application on Hadoop Cluster</a:t>
            </a:r>
          </a:p>
          <a:p>
            <a:pPr>
              <a:defRPr sz="2600"/>
            </a:pPr>
          </a:p>
          <a:p>
            <a:pPr marL="458611" indent="-458611">
              <a:buSzPct val="100000"/>
              <a:buAutoNum type="arabicParenR" startAt="1"/>
              <a:defRPr sz="2600"/>
            </a:pPr>
            <a:r>
              <a:t>Properties properties Application Program</a:t>
            </a:r>
          </a:p>
          <a:p>
            <a:pPr marL="458611" indent="-458611">
              <a:buSzPct val="100000"/>
              <a:buAutoNum type="arabicParenR" startAt="1"/>
              <a:defRPr sz="2600"/>
            </a:pPr>
            <a:r>
              <a:t>SPARK-SUBMIT &lt;properties set-up dynamically&gt;</a:t>
            </a:r>
          </a:p>
          <a:p>
            <a:pPr marL="458611" indent="-458611">
              <a:buSzPct val="100000"/>
              <a:buAutoNum type="arabicParenR" startAt="1"/>
              <a:defRPr sz="2600"/>
            </a:pPr>
            <a:r>
              <a:t>SPARK-DEFAULTS.conf ==&gt; Uses default properties</a:t>
            </a:r>
          </a:p>
        </p:txBody>
      </p:sp>
      <p:sp>
        <p:nvSpPr>
          <p:cNvPr id="455" name="Shape 455"/>
          <p:cNvSpPr/>
          <p:nvPr/>
        </p:nvSpPr>
        <p:spPr>
          <a:xfrm>
            <a:off x="563824" y="7508009"/>
            <a:ext cx="1041318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Edge Node - Entry point for the users into hadoop</a:t>
            </a:r>
          </a:p>
          <a:p>
            <a:pPr/>
            <a:r>
              <a:t>locally run on edge node with local mode</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nvSpPr>
        <p:spPr>
          <a:xfrm>
            <a:off x="620274" y="478236"/>
            <a:ext cx="4165266" cy="8400372"/>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defRPr sz="2400">
                <a:solidFill>
                  <a:srgbClr val="FFFFFF"/>
                </a:solidFill>
              </a:defRPr>
            </a:pPr>
            <a:r>
              <a:t>W1</a:t>
            </a:r>
          </a:p>
          <a:p>
            <a:pPr>
              <a:defRPr sz="2400">
                <a:solidFill>
                  <a:srgbClr val="FFFFFF"/>
                </a:solidFill>
              </a:defRPr>
            </a:pPr>
            <a:r>
              <a:t>a = 1</a:t>
            </a:r>
          </a:p>
          <a:p>
            <a:pPr>
              <a:defRPr sz="2400">
                <a:solidFill>
                  <a:srgbClr val="FFFFFF"/>
                </a:solidFill>
              </a:defRPr>
            </a:pPr>
            <a:r>
              <a:t>b = 1</a:t>
            </a:r>
          </a:p>
          <a:p>
            <a:pPr>
              <a:defRPr sz="2400">
                <a:solidFill>
                  <a:srgbClr val="FFFFFF"/>
                </a:solidFill>
              </a:defRPr>
            </a:pPr>
            <a:r>
              <a:t>c = 1, </a:t>
            </a:r>
          </a:p>
          <a:p>
            <a:pPr>
              <a:defRPr sz="2400">
                <a:solidFill>
                  <a:srgbClr val="FFFFFF"/>
                </a:solidFill>
              </a:defRPr>
            </a:pPr>
            <a:r>
              <a:t>c = 1, </a:t>
            </a:r>
          </a:p>
          <a:p>
            <a:pPr>
              <a:defRPr sz="2400">
                <a:solidFill>
                  <a:srgbClr val="FFFFFF"/>
                </a:solidFill>
              </a:defRPr>
            </a:pPr>
            <a:r>
              <a:t>a = 1</a:t>
            </a:r>
          </a:p>
          <a:p>
            <a:pPr>
              <a:defRPr sz="2400">
                <a:solidFill>
                  <a:srgbClr val="FFFFFF"/>
                </a:solidFill>
              </a:defRPr>
            </a:pPr>
            <a:r>
              <a:t>b = 1</a:t>
            </a:r>
          </a:p>
          <a:p>
            <a:pPr>
              <a:defRPr sz="2400">
                <a:solidFill>
                  <a:srgbClr val="FFFFFF"/>
                </a:solidFill>
              </a:defRPr>
            </a:pPr>
          </a:p>
          <a:p>
            <a:pPr>
              <a:defRPr sz="2400">
                <a:solidFill>
                  <a:srgbClr val="FFFFFF"/>
                </a:solidFill>
              </a:defRPr>
            </a:pPr>
            <a:r>
              <a:t>reduceByKey() =&gt; </a:t>
            </a:r>
          </a:p>
          <a:p>
            <a:pPr>
              <a:defRPr sz="2400">
                <a:solidFill>
                  <a:srgbClr val="FFFFFF"/>
                </a:solidFill>
              </a:defRPr>
            </a:pPr>
            <a:r>
              <a:t>(a,2),</a:t>
            </a:r>
          </a:p>
          <a:p>
            <a:pPr>
              <a:defRPr sz="2400">
                <a:solidFill>
                  <a:srgbClr val="FFFFFF"/>
                </a:solidFill>
              </a:defRPr>
            </a:pPr>
            <a:r>
              <a:t>(b,2),</a:t>
            </a:r>
          </a:p>
          <a:p>
            <a:pPr>
              <a:defRPr sz="2400">
                <a:solidFill>
                  <a:srgbClr val="FFFFFF"/>
                </a:solidFill>
              </a:defRPr>
            </a:pPr>
            <a:r>
              <a:t>(c,2</a:t>
            </a:r>
          </a:p>
          <a:p>
            <a:pPr>
              <a:defRPr sz="2400">
                <a:solidFill>
                  <a:srgbClr val="FFFFFF"/>
                </a:solidFill>
              </a:defRPr>
            </a:pPr>
          </a:p>
          <a:p>
            <a:pPr>
              <a:defRPr sz="2400">
                <a:solidFill>
                  <a:srgbClr val="FFFFFF"/>
                </a:solidFill>
              </a:defRPr>
            </a:pPr>
          </a:p>
          <a:p>
            <a:pPr>
              <a:defRPr sz="2400">
                <a:solidFill>
                  <a:srgbClr val="FFFFFF"/>
                </a:solidFill>
              </a:defRPr>
            </a:pPr>
          </a:p>
          <a:p>
            <a:pPr>
              <a:defRPr sz="2400">
                <a:solidFill>
                  <a:srgbClr val="FFFFFF"/>
                </a:solidFill>
              </a:defRPr>
            </a:pPr>
          </a:p>
          <a:p>
            <a:pPr>
              <a:defRPr sz="2400">
                <a:solidFill>
                  <a:srgbClr val="FFFFFF"/>
                </a:solidFill>
              </a:defRPr>
            </a:pPr>
          </a:p>
          <a:p>
            <a:pPr>
              <a:defRPr sz="2400">
                <a:solidFill>
                  <a:srgbClr val="FFFFFF"/>
                </a:solidFill>
              </a:defRPr>
            </a:pPr>
          </a:p>
          <a:p>
            <a:pPr>
              <a:defRPr sz="2400">
                <a:solidFill>
                  <a:srgbClr val="FFFFFF"/>
                </a:solidFill>
              </a:defRPr>
            </a:pPr>
            <a:r>
              <a:t>T1    T2   T3</a:t>
            </a:r>
          </a:p>
        </p:txBody>
      </p:sp>
      <p:sp>
        <p:nvSpPr>
          <p:cNvPr id="458" name="Shape 458"/>
          <p:cNvSpPr/>
          <p:nvPr/>
        </p:nvSpPr>
        <p:spPr>
          <a:xfrm>
            <a:off x="8211935" y="419248"/>
            <a:ext cx="4589227" cy="8199737"/>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defRPr sz="2400">
                <a:solidFill>
                  <a:srgbClr val="FFFFFF"/>
                </a:solidFill>
              </a:defRPr>
            </a:pPr>
            <a:r>
              <a:t>W2</a:t>
            </a:r>
          </a:p>
          <a:p>
            <a:pPr>
              <a:defRPr sz="2400">
                <a:solidFill>
                  <a:srgbClr val="FFFFFF"/>
                </a:solidFill>
              </a:defRPr>
            </a:pPr>
            <a:r>
              <a:t>a = 1</a:t>
            </a:r>
          </a:p>
          <a:p>
            <a:pPr>
              <a:defRPr sz="2400">
                <a:solidFill>
                  <a:srgbClr val="FFFFFF"/>
                </a:solidFill>
              </a:defRPr>
            </a:pPr>
            <a:r>
              <a:t>b = 1</a:t>
            </a:r>
          </a:p>
          <a:p>
            <a:pPr>
              <a:defRPr sz="2400">
                <a:solidFill>
                  <a:srgbClr val="FFFFFF"/>
                </a:solidFill>
              </a:defRPr>
            </a:pPr>
            <a:r>
              <a:t>c = 1, </a:t>
            </a:r>
          </a:p>
          <a:p>
            <a:pPr>
              <a:defRPr sz="2400">
                <a:solidFill>
                  <a:srgbClr val="FFFFFF"/>
                </a:solidFill>
              </a:defRPr>
            </a:pPr>
            <a:r>
              <a:t>c = 1, </a:t>
            </a:r>
          </a:p>
          <a:p>
            <a:pPr>
              <a:defRPr sz="2400">
                <a:solidFill>
                  <a:srgbClr val="FFFFFF"/>
                </a:solidFill>
              </a:defRPr>
            </a:pPr>
            <a:r>
              <a:t>a = 1</a:t>
            </a:r>
          </a:p>
          <a:p>
            <a:pPr>
              <a:defRPr sz="2400">
                <a:solidFill>
                  <a:srgbClr val="FFFFFF"/>
                </a:solidFill>
              </a:defRPr>
            </a:pPr>
            <a:r>
              <a:t>b = 1</a:t>
            </a:r>
          </a:p>
          <a:p>
            <a:pPr>
              <a:defRPr sz="2400">
                <a:solidFill>
                  <a:srgbClr val="FFFFFF"/>
                </a:solidFill>
              </a:defRPr>
            </a:pPr>
          </a:p>
          <a:p>
            <a:pPr>
              <a:defRPr sz="2400">
                <a:solidFill>
                  <a:srgbClr val="FFFFFF"/>
                </a:solidFill>
              </a:defRPr>
            </a:pPr>
            <a:r>
              <a:t>reduceByKey() =&gt; </a:t>
            </a:r>
          </a:p>
          <a:p>
            <a:pPr>
              <a:defRPr sz="2400">
                <a:solidFill>
                  <a:srgbClr val="FFFFFF"/>
                </a:solidFill>
              </a:defRPr>
            </a:pPr>
            <a:r>
              <a:t>(a,2),</a:t>
            </a:r>
          </a:p>
          <a:p>
            <a:pPr>
              <a:defRPr sz="2400">
                <a:solidFill>
                  <a:srgbClr val="FFFFFF"/>
                </a:solidFill>
              </a:defRPr>
            </a:pPr>
            <a:r>
              <a:t>(b,2),</a:t>
            </a:r>
          </a:p>
          <a:p>
            <a:pPr>
              <a:defRPr sz="2400">
                <a:solidFill>
                  <a:srgbClr val="FFFFFF"/>
                </a:solidFill>
              </a:defRPr>
            </a:pPr>
            <a:r>
              <a:t>(c,2</a:t>
            </a:r>
          </a:p>
          <a:p>
            <a:pPr>
              <a:defRPr sz="2400">
                <a:solidFill>
                  <a:srgbClr val="FFFFFF"/>
                </a:solidFill>
              </a:defRPr>
            </a:pPr>
          </a:p>
          <a:p>
            <a:pPr>
              <a:defRPr sz="2400">
                <a:solidFill>
                  <a:srgbClr val="FFFFFF"/>
                </a:solidFill>
              </a:defRPr>
            </a:pPr>
          </a:p>
          <a:p>
            <a:pPr>
              <a:defRPr sz="2400">
                <a:solidFill>
                  <a:srgbClr val="FFFFFF"/>
                </a:solidFill>
              </a:defRPr>
            </a:pPr>
            <a:r>
              <a:t>T4  T5   T6</a:t>
            </a:r>
          </a:p>
          <a:p>
            <a:pPr>
              <a:defRPr sz="2400">
                <a:solidFill>
                  <a:srgbClr val="FFFFFF"/>
                </a:solidFill>
              </a:defRPr>
            </a:pPr>
          </a:p>
          <a:p>
            <a:pPr>
              <a:defRPr sz="2400">
                <a:solidFill>
                  <a:srgbClr val="FFFFFF"/>
                </a:solidFill>
              </a:defRPr>
            </a:pPr>
          </a:p>
          <a:p>
            <a:pPr>
              <a:defRPr sz="2400">
                <a:solidFill>
                  <a:srgbClr val="FFFFFF"/>
                </a:solidFill>
              </a:defRPr>
            </a:pPr>
          </a:p>
          <a:p>
            <a:pPr>
              <a:defRPr sz="2400">
                <a:solidFill>
                  <a:srgbClr val="FFFFFF"/>
                </a:solidFill>
              </a:defRPr>
            </a:pPr>
            <a:r>
              <a:t>groupByKey()</a:t>
            </a:r>
          </a:p>
        </p:txBody>
      </p:sp>
      <p:sp>
        <p:nvSpPr>
          <p:cNvPr id="459" name="Shape 459"/>
          <p:cNvSpPr/>
          <p:nvPr/>
        </p:nvSpPr>
        <p:spPr>
          <a:xfrm>
            <a:off x="4895570" y="7039764"/>
            <a:ext cx="32136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(a,4),(b,4),(c,4)</a:t>
            </a:r>
          </a:p>
        </p:txBody>
      </p:sp>
      <p:sp>
        <p:nvSpPr>
          <p:cNvPr id="460" name="Shape 460"/>
          <p:cNvSpPr/>
          <p:nvPr/>
        </p:nvSpPr>
        <p:spPr>
          <a:xfrm>
            <a:off x="5750534" y="4552950"/>
            <a:ext cx="150373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a:t>
            </a:r>
          </a:p>
        </p:txBody>
      </p:sp>
      <p:sp>
        <p:nvSpPr>
          <p:cNvPr id="461" name="Shape 461"/>
          <p:cNvSpPr/>
          <p:nvPr/>
        </p:nvSpPr>
        <p:spPr>
          <a:xfrm>
            <a:off x="5229194" y="2078250"/>
            <a:ext cx="2330999" cy="60733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62" name="Shape 462"/>
          <p:cNvSpPr/>
          <p:nvPr/>
        </p:nvSpPr>
        <p:spPr>
          <a:xfrm flipH="1">
            <a:off x="5070681" y="3544177"/>
            <a:ext cx="2641310" cy="778811"/>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5" name="Screen Shot 2017-02-05 at 2.49.41 pm.png"/>
          <p:cNvPicPr>
            <a:picLocks noChangeAspect="1"/>
          </p:cNvPicPr>
          <p:nvPr/>
        </p:nvPicPr>
        <p:blipFill>
          <a:blip r:embed="rId2">
            <a:extLst/>
          </a:blip>
          <a:stretch>
            <a:fillRect/>
          </a:stretch>
        </p:blipFill>
        <p:spPr>
          <a:xfrm>
            <a:off x="0" y="1392755"/>
            <a:ext cx="13004800" cy="6968090"/>
          </a:xfrm>
          <a:prstGeom prst="rect">
            <a:avLst/>
          </a:prstGeom>
          <a:ln w="12700">
            <a:miter lim="400000"/>
          </a:ln>
        </p:spPr>
      </p:pic>
      <p:sp>
        <p:nvSpPr>
          <p:cNvPr id="246" name="Shape 246"/>
          <p:cNvSpPr/>
          <p:nvPr/>
        </p:nvSpPr>
        <p:spPr>
          <a:xfrm>
            <a:off x="106425" y="3321050"/>
            <a:ext cx="12791949"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buSzPct val="100000"/>
              <a:buAutoNum type="arabicParenR" startAt="1"/>
            </a:pPr>
            <a:r>
              <a:t>Fast Data Sharing via RDD (Resilient Distributed Datasets)</a:t>
            </a:r>
          </a:p>
          <a:p>
            <a:pPr marL="444500" indent="-444500">
              <a:buSzPct val="75000"/>
              <a:buChar char="-"/>
            </a:pPr>
            <a:r>
              <a:t>RDD - Distributed Memory Abstraction within Spark</a:t>
            </a:r>
          </a:p>
          <a:p>
            <a:pPr marL="444500" indent="-444500">
              <a:buSzPct val="75000"/>
              <a:buChar char="-"/>
            </a:pPr>
            <a:r>
              <a:t>Serializable - Compressed</a:t>
            </a:r>
          </a:p>
          <a:p>
            <a:pPr marL="444500" indent="-444500">
              <a:buSzPct val="75000"/>
              <a:buChar char="-"/>
            </a:pPr>
            <a:r>
              <a:t>sort &amp; shuffle output - Shuffled RDD, which is processed In Memory</a:t>
            </a:r>
          </a:p>
          <a:p>
            <a:pPr marL="444500" indent="-444500">
              <a:buSzPct val="75000"/>
              <a:buChar char="-"/>
            </a:pPr>
            <a:r>
              <a:t>RDD’s always prefer Immutability</a:t>
            </a:r>
          </a:p>
        </p:txBody>
      </p:sp>
      <p:sp>
        <p:nvSpPr>
          <p:cNvPr id="247" name="Shape 247"/>
          <p:cNvSpPr/>
          <p:nvPr/>
        </p:nvSpPr>
        <p:spPr>
          <a:xfrm>
            <a:off x="2890763" y="8623300"/>
            <a:ext cx="7223274" cy="696467"/>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DATASET</a:t>
            </a:r>
          </a:p>
        </p:txBody>
      </p:sp>
      <p:sp>
        <p:nvSpPr>
          <p:cNvPr id="248" name="Shape 248"/>
          <p:cNvSpPr/>
          <p:nvPr/>
        </p:nvSpPr>
        <p:spPr>
          <a:xfrm>
            <a:off x="2992363" y="7404100"/>
            <a:ext cx="7223274" cy="696467"/>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DATASET - RDD</a:t>
            </a:r>
          </a:p>
        </p:txBody>
      </p:sp>
      <p:cxnSp>
        <p:nvCxnSpPr>
          <p:cNvPr id="249" name="Connector 249"/>
          <p:cNvCxnSpPr>
            <a:stCxn id="247" idx="0"/>
            <a:endCxn id="248" idx="0"/>
          </p:cNvCxnSpPr>
          <p:nvPr/>
        </p:nvCxnSpPr>
        <p:spPr>
          <a:xfrm flipV="1">
            <a:off x="6502400" y="7752333"/>
            <a:ext cx="101600" cy="1219201"/>
          </a:xfrm>
          <a:prstGeom prst="straightConnector1">
            <a:avLst/>
          </a:prstGeom>
          <a:ln w="25400">
            <a:solidFill>
              <a:srgbClr val="000000"/>
            </a:solidFill>
            <a:custDash>
              <a:ds d="600000" sp="600000"/>
            </a:custDash>
            <a:miter lim="400000"/>
            <a:tailEnd type="triangle"/>
          </a:ln>
        </p:spPr>
      </p:cxnSp>
      <p:sp>
        <p:nvSpPr>
          <p:cNvPr id="250" name="Shape 250"/>
          <p:cNvSpPr/>
          <p:nvPr/>
        </p:nvSpPr>
        <p:spPr>
          <a:xfrm>
            <a:off x="2664510" y="137397"/>
            <a:ext cx="66614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FAST DATA SHARING via - RDD</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nvSpPr>
        <p:spPr>
          <a:xfrm>
            <a:off x="2228768" y="3179881"/>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P1</a:t>
            </a:r>
          </a:p>
        </p:txBody>
      </p:sp>
      <p:sp>
        <p:nvSpPr>
          <p:cNvPr id="465" name="Shape 465"/>
          <p:cNvSpPr/>
          <p:nvPr/>
        </p:nvSpPr>
        <p:spPr>
          <a:xfrm>
            <a:off x="5758084" y="3179881"/>
            <a:ext cx="1270001"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Byte Code</a:t>
            </a:r>
          </a:p>
        </p:txBody>
      </p:sp>
      <p:sp>
        <p:nvSpPr>
          <p:cNvPr id="466" name="Shape 466"/>
          <p:cNvSpPr/>
          <p:nvPr/>
        </p:nvSpPr>
        <p:spPr>
          <a:xfrm>
            <a:off x="2742128" y="4495673"/>
            <a:ext cx="30230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Compile =&gt; SCALAC</a:t>
            </a:r>
          </a:p>
        </p:txBody>
      </p:sp>
      <p:sp>
        <p:nvSpPr>
          <p:cNvPr id="467" name="Shape 467"/>
          <p:cNvSpPr/>
          <p:nvPr/>
        </p:nvSpPr>
        <p:spPr>
          <a:xfrm>
            <a:off x="3580750" y="3854443"/>
            <a:ext cx="2095354"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68" name="Shape 468"/>
          <p:cNvSpPr/>
          <p:nvPr/>
        </p:nvSpPr>
        <p:spPr>
          <a:xfrm>
            <a:off x="6741921" y="681250"/>
            <a:ext cx="2700857" cy="136217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Dependencies</a:t>
            </a:r>
          </a:p>
        </p:txBody>
      </p:sp>
      <p:sp>
        <p:nvSpPr>
          <p:cNvPr id="469" name="Shape 469"/>
          <p:cNvSpPr/>
          <p:nvPr/>
        </p:nvSpPr>
        <p:spPr>
          <a:xfrm>
            <a:off x="7457349" y="2102347"/>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SBT</a:t>
            </a:r>
          </a:p>
        </p:txBody>
      </p:sp>
      <p:sp>
        <p:nvSpPr>
          <p:cNvPr id="470" name="Shape 470"/>
          <p:cNvSpPr/>
          <p:nvPr/>
        </p:nvSpPr>
        <p:spPr>
          <a:xfrm>
            <a:off x="9036411" y="2140447"/>
            <a:ext cx="3493923"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Scala Build Tool</a:t>
            </a:r>
          </a:p>
          <a:p>
            <a:pPr/>
            <a:r>
              <a:t>maven</a:t>
            </a:r>
          </a:p>
        </p:txBody>
      </p:sp>
      <p:sp>
        <p:nvSpPr>
          <p:cNvPr id="471" name="Shape 471"/>
          <p:cNvSpPr/>
          <p:nvPr/>
        </p:nvSpPr>
        <p:spPr>
          <a:xfrm>
            <a:off x="6991784" y="5011364"/>
            <a:ext cx="1270001" cy="127000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JAR</a:t>
            </a:r>
          </a:p>
        </p:txBody>
      </p:sp>
      <p:sp>
        <p:nvSpPr>
          <p:cNvPr id="472" name="Shape 472"/>
          <p:cNvSpPr/>
          <p:nvPr/>
        </p:nvSpPr>
        <p:spPr>
          <a:xfrm flipH="1">
            <a:off x="7742264" y="3440250"/>
            <a:ext cx="333692" cy="166784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73" name="Shape 473"/>
          <p:cNvSpPr/>
          <p:nvPr/>
        </p:nvSpPr>
        <p:spPr>
          <a:xfrm flipV="1">
            <a:off x="3542893" y="1654216"/>
            <a:ext cx="3089317" cy="193676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74" name="Shape 474"/>
          <p:cNvSpPr/>
          <p:nvPr/>
        </p:nvSpPr>
        <p:spPr>
          <a:xfrm flipH="1">
            <a:off x="6525735" y="2106054"/>
            <a:ext cx="611666" cy="101833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75" name="Shape 475"/>
          <p:cNvSpPr/>
          <p:nvPr/>
        </p:nvSpPr>
        <p:spPr>
          <a:xfrm>
            <a:off x="9773579" y="5151912"/>
            <a:ext cx="1719584" cy="1486313"/>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SBT eclipse</a:t>
            </a:r>
          </a:p>
        </p:txBody>
      </p:sp>
      <p:sp>
        <p:nvSpPr>
          <p:cNvPr id="476" name="Shape 476"/>
          <p:cNvSpPr/>
          <p:nvPr/>
        </p:nvSpPr>
        <p:spPr>
          <a:xfrm>
            <a:off x="8268885" y="5784642"/>
            <a:ext cx="1499121" cy="63456"/>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477" name="Shape 477"/>
          <p:cNvSpPr/>
          <p:nvPr/>
        </p:nvSpPr>
        <p:spPr>
          <a:xfrm>
            <a:off x="5538420" y="5586339"/>
            <a:ext cx="1397001" cy="1270001"/>
          </a:xfrm>
          <a:prstGeom prst="leftRightArrow">
            <a:avLst>
              <a:gd name="adj1" fmla="val 32000"/>
              <a:gd name="adj2" fmla="val 44000"/>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478" name="Shape 478"/>
          <p:cNvSpPr/>
          <p:nvPr/>
        </p:nvSpPr>
        <p:spPr>
          <a:xfrm>
            <a:off x="3618631" y="5837900"/>
            <a:ext cx="1270001"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JVM</a:t>
            </a:r>
          </a:p>
        </p:txBody>
      </p:sp>
      <p:sp>
        <p:nvSpPr>
          <p:cNvPr id="479" name="Shape 479"/>
          <p:cNvSpPr/>
          <p:nvPr/>
        </p:nvSpPr>
        <p:spPr>
          <a:xfrm>
            <a:off x="3810509" y="7242028"/>
            <a:ext cx="4852823"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buSzPct val="75000"/>
              <a:buChar char="-"/>
            </a:pPr>
            <a:r>
              <a:t>MAVEN</a:t>
            </a:r>
          </a:p>
          <a:p>
            <a:pPr marL="444500" indent="-444500">
              <a:buSzPct val="75000"/>
              <a:buChar char="-"/>
            </a:pPr>
            <a:r>
              <a:t>GRADDLE</a:t>
            </a:r>
          </a:p>
          <a:p>
            <a:pPr marL="444500" indent="-444500">
              <a:buSzPct val="75000"/>
              <a:buChar char="-"/>
            </a:pPr>
            <a:r>
              <a:t>IVY</a:t>
            </a:r>
          </a:p>
          <a:p>
            <a:pPr marL="444500" indent="-444500">
              <a:buSzPct val="75000"/>
              <a:buChar char="-"/>
            </a:pPr>
            <a:r>
              <a:t>SCALA BUILD TOOL</a:t>
            </a:r>
          </a:p>
        </p:txBody>
      </p:sp>
      <p:sp>
        <p:nvSpPr>
          <p:cNvPr id="480" name="Shape 480"/>
          <p:cNvSpPr/>
          <p:nvPr/>
        </p:nvSpPr>
        <p:spPr>
          <a:xfrm>
            <a:off x="6040879" y="4552950"/>
            <a:ext cx="927660" cy="647701"/>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nvSpPr>
        <p:spPr>
          <a:xfrm>
            <a:off x="4781067" y="4006849"/>
            <a:ext cx="344266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buSzPct val="100000"/>
              <a:buAutoNum type="arabicParenR" startAt="1"/>
            </a:pPr>
            <a:r>
              <a:t>sbt compile</a:t>
            </a:r>
          </a:p>
          <a:p>
            <a:pPr marL="635000" indent="-635000">
              <a:buSzPct val="100000"/>
              <a:buAutoNum type="arabicParenR" startAt="1"/>
            </a:pPr>
            <a:r>
              <a:t>sbt package</a:t>
            </a:r>
          </a:p>
          <a:p>
            <a:pPr marL="635000" indent="-635000">
              <a:buSzPct val="100000"/>
              <a:buAutoNum type="arabicParenR" startAt="1"/>
            </a:pPr>
            <a:r>
              <a:t>sbt eclipse</a:t>
            </a:r>
          </a:p>
        </p:txBody>
      </p:sp>
      <p:sp>
        <p:nvSpPr>
          <p:cNvPr id="483" name="Shape 483"/>
          <p:cNvSpPr/>
          <p:nvPr/>
        </p:nvSpPr>
        <p:spPr>
          <a:xfrm>
            <a:off x="5867400" y="1901401"/>
            <a:ext cx="1464596" cy="592516"/>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lgn="l">
              <a:defRPr sz="2400">
                <a:solidFill>
                  <a:srgbClr val="FFFFFF"/>
                </a:solidFill>
              </a:defRPr>
            </a:lvl1pPr>
          </a:lstStyle>
          <a:p>
            <a:pPr/>
            <a:r>
              <a:t>build.sbt </a:t>
            </a:r>
          </a:p>
        </p:txBody>
      </p:sp>
      <p:sp>
        <p:nvSpPr>
          <p:cNvPr id="484" name="Shape 484"/>
          <p:cNvSpPr/>
          <p:nvPr/>
        </p:nvSpPr>
        <p:spPr>
          <a:xfrm>
            <a:off x="2481224" y="6261100"/>
            <a:ext cx="9210752"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Step 1: Download all dependencies via SBT</a:t>
            </a:r>
          </a:p>
          <a:p>
            <a:pPr/>
            <a:r>
              <a:t>&amp; Compile your program </a:t>
            </a:r>
          </a:p>
          <a:p>
            <a:pPr/>
            <a:r>
              <a:t>Step 2: You create a package\jar via SBT</a:t>
            </a:r>
          </a:p>
          <a:p>
            <a:pPr/>
            <a:r>
              <a:t>step3: Creating eclipse view of application</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nvSpPr>
        <p:spPr>
          <a:xfrm>
            <a:off x="3243837" y="1899333"/>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Filter2</a:t>
            </a:r>
          </a:p>
        </p:txBody>
      </p:sp>
      <p:sp>
        <p:nvSpPr>
          <p:cNvPr id="487" name="Shape 487"/>
          <p:cNvSpPr/>
          <p:nvPr/>
        </p:nvSpPr>
        <p:spPr>
          <a:xfrm>
            <a:off x="5494673" y="1899333"/>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Map</a:t>
            </a:r>
          </a:p>
        </p:txBody>
      </p:sp>
      <p:sp>
        <p:nvSpPr>
          <p:cNvPr id="488" name="Shape 488"/>
          <p:cNvSpPr/>
          <p:nvPr/>
        </p:nvSpPr>
        <p:spPr>
          <a:xfrm>
            <a:off x="1278233" y="1899333"/>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1">
              <a:defRPr sz="2400">
                <a:solidFill>
                  <a:srgbClr val="FFFFFF"/>
                </a:solidFill>
              </a:defRPr>
            </a:pPr>
            <a:r>
              <a:t>Filter1</a:t>
            </a:r>
          </a:p>
        </p:txBody>
      </p:sp>
      <p:sp>
        <p:nvSpPr>
          <p:cNvPr id="489" name="Shape 489"/>
          <p:cNvSpPr/>
          <p:nvPr/>
        </p:nvSpPr>
        <p:spPr>
          <a:xfrm>
            <a:off x="7710140" y="3585909"/>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Reduce</a:t>
            </a:r>
          </a:p>
        </p:txBody>
      </p:sp>
      <p:sp>
        <p:nvSpPr>
          <p:cNvPr id="490" name="Shape 490"/>
          <p:cNvSpPr/>
          <p:nvPr/>
        </p:nvSpPr>
        <p:spPr>
          <a:xfrm>
            <a:off x="10491935" y="3585909"/>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Collect</a:t>
            </a:r>
          </a:p>
        </p:txBody>
      </p:sp>
      <p:sp>
        <p:nvSpPr>
          <p:cNvPr id="491" name="Shape 491"/>
          <p:cNvSpPr/>
          <p:nvPr/>
        </p:nvSpPr>
        <p:spPr>
          <a:xfrm>
            <a:off x="1256217" y="945551"/>
            <a:ext cx="734766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Transformations</a:t>
            </a:r>
          </a:p>
        </p:txBody>
      </p:sp>
      <p:sp>
        <p:nvSpPr>
          <p:cNvPr id="492" name="Shape 492"/>
          <p:cNvSpPr/>
          <p:nvPr/>
        </p:nvSpPr>
        <p:spPr>
          <a:xfrm>
            <a:off x="3339604" y="5789896"/>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Filter2</a:t>
            </a:r>
          </a:p>
        </p:txBody>
      </p:sp>
      <p:sp>
        <p:nvSpPr>
          <p:cNvPr id="493" name="Shape 493"/>
          <p:cNvSpPr/>
          <p:nvPr/>
        </p:nvSpPr>
        <p:spPr>
          <a:xfrm>
            <a:off x="5590440" y="5789896"/>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Map</a:t>
            </a:r>
          </a:p>
        </p:txBody>
      </p:sp>
      <p:sp>
        <p:nvSpPr>
          <p:cNvPr id="494" name="Shape 494"/>
          <p:cNvSpPr/>
          <p:nvPr/>
        </p:nvSpPr>
        <p:spPr>
          <a:xfrm>
            <a:off x="1374000" y="5789896"/>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1">
              <a:defRPr sz="2400">
                <a:solidFill>
                  <a:srgbClr val="FFFFFF"/>
                </a:solidFill>
              </a:defRPr>
            </a:pPr>
            <a:r>
              <a:t>Filter1</a:t>
            </a:r>
          </a:p>
        </p:txBody>
      </p:sp>
      <p:sp>
        <p:nvSpPr>
          <p:cNvPr id="495" name="Shape 495"/>
          <p:cNvSpPr/>
          <p:nvPr/>
        </p:nvSpPr>
        <p:spPr>
          <a:xfrm>
            <a:off x="261096" y="3844614"/>
            <a:ext cx="1270001"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HDFS</a:t>
            </a:r>
          </a:p>
        </p:txBody>
      </p:sp>
      <p:sp>
        <p:nvSpPr>
          <p:cNvPr id="496" name="Shape 496"/>
          <p:cNvSpPr/>
          <p:nvPr/>
        </p:nvSpPr>
        <p:spPr>
          <a:xfrm>
            <a:off x="8163017" y="462620"/>
            <a:ext cx="2272320" cy="127000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Rdd.persist</a:t>
            </a:r>
          </a:p>
        </p:txBody>
      </p:sp>
      <p:sp>
        <p:nvSpPr>
          <p:cNvPr id="497" name="Shape 497"/>
          <p:cNvSpPr/>
          <p:nvPr/>
        </p:nvSpPr>
        <p:spPr>
          <a:xfrm>
            <a:off x="7960003" y="8067829"/>
            <a:ext cx="2034963"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COGROUP</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nvSpPr>
        <p:spPr>
          <a:xfrm>
            <a:off x="2681645" y="1649470"/>
            <a:ext cx="6623087" cy="2414637"/>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lgn="l">
              <a:defRPr sz="2400">
                <a:solidFill>
                  <a:srgbClr val="FFFFFF"/>
                </a:solidFill>
              </a:defRPr>
            </a:pPr>
            <a:r>
              <a:t>Hadoop input format : </a:t>
            </a:r>
          </a:p>
          <a:p>
            <a:pPr lvl="1" algn="l">
              <a:defRPr sz="2400">
                <a:solidFill>
                  <a:srgbClr val="FFFFFF"/>
                </a:solidFill>
              </a:defRPr>
            </a:pPr>
            <a:r>
              <a:t>IntWritable extends serializable &lt;iterable&gt;</a:t>
            </a:r>
          </a:p>
          <a:p>
            <a:pPr lvl="1" algn="l">
              <a:defRPr sz="2400">
                <a:solidFill>
                  <a:srgbClr val="FFFFFF"/>
                </a:solidFill>
              </a:defRPr>
            </a:pPr>
            <a:r>
              <a:t>eg: Mapper class (&lt;IntWritable&gt;,&lt;&gt;,&lt;&gt;,&lt;&gt;</a:t>
            </a:r>
          </a:p>
          <a:p>
            <a:pPr lvl="1" algn="l">
              <a:defRPr sz="2400">
                <a:solidFill>
                  <a:srgbClr val="FFFFFF"/>
                </a:solidFill>
              </a:defRPr>
            </a:pPr>
            <a:r>
              <a:t>)</a:t>
            </a:r>
          </a:p>
          <a:p>
            <a:pPr lvl="1" algn="l">
              <a:defRPr sz="2400">
                <a:solidFill>
                  <a:srgbClr val="FFFFFF"/>
                </a:solidFill>
              </a:defRPr>
            </a:pPr>
            <a:r>
              <a:t>Sequence File: saveAsSequence(“&lt;HDP file name&gt;”)</a:t>
            </a:r>
          </a:p>
          <a:p>
            <a:pPr lvl="1" algn="l">
              <a:defRPr sz="2400">
                <a:solidFill>
                  <a:srgbClr val="FFFFFF"/>
                </a:solidFill>
              </a:defRPr>
            </a:pPr>
            <a:r>
              <a:t>Kyro serializer</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ctrTitle"/>
          </p:nvPr>
        </p:nvSpPr>
        <p:spPr>
          <a:xfrm>
            <a:off x="1270000" y="4014390"/>
            <a:ext cx="10464800" cy="1091010"/>
          </a:xfrm>
          <a:prstGeom prst="rect">
            <a:avLst/>
          </a:prstGeom>
        </p:spPr>
        <p:txBody>
          <a:bodyPr/>
          <a:lstStyle>
            <a:lvl1pPr defTabSz="473201">
              <a:defRPr sz="6480"/>
            </a:lvl1pPr>
          </a:lstStyle>
          <a:p>
            <a:pPr/>
            <a:r>
              <a:t>Module - 4</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nvSpPr>
        <p:spPr>
          <a:xfrm>
            <a:off x="1113811" y="2280570"/>
            <a:ext cx="9088565" cy="7461034"/>
          </a:xfrm>
          <a:prstGeom prst="roundRect">
            <a:avLst>
              <a:gd name="adj" fmla="val 11251"/>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defRPr sz="2400">
                <a:solidFill>
                  <a:srgbClr val="FFFFFF"/>
                </a:solidFill>
              </a:defRPr>
            </a:lvl1pPr>
          </a:lstStyle>
          <a:p>
            <a:pPr/>
            <a:r>
              <a:t>SPARK</a:t>
            </a:r>
          </a:p>
        </p:txBody>
      </p:sp>
      <p:sp>
        <p:nvSpPr>
          <p:cNvPr id="504" name="Shape 504"/>
          <p:cNvSpPr/>
          <p:nvPr/>
        </p:nvSpPr>
        <p:spPr>
          <a:xfrm>
            <a:off x="2713050" y="2967181"/>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Scala </a:t>
            </a:r>
          </a:p>
        </p:txBody>
      </p:sp>
      <p:sp>
        <p:nvSpPr>
          <p:cNvPr id="505" name="Shape 505"/>
          <p:cNvSpPr/>
          <p:nvPr/>
        </p:nvSpPr>
        <p:spPr>
          <a:xfrm>
            <a:off x="4638832" y="2967181"/>
            <a:ext cx="1270001" cy="1270001"/>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REPL</a:t>
            </a:r>
          </a:p>
        </p:txBody>
      </p:sp>
      <p:sp>
        <p:nvSpPr>
          <p:cNvPr id="506" name="Shape 506"/>
          <p:cNvSpPr/>
          <p:nvPr/>
        </p:nvSpPr>
        <p:spPr>
          <a:xfrm>
            <a:off x="2713050" y="4830104"/>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Python</a:t>
            </a:r>
          </a:p>
        </p:txBody>
      </p:sp>
      <p:sp>
        <p:nvSpPr>
          <p:cNvPr id="507" name="Shape 507"/>
          <p:cNvSpPr/>
          <p:nvPr/>
        </p:nvSpPr>
        <p:spPr>
          <a:xfrm>
            <a:off x="4638832" y="4830104"/>
            <a:ext cx="1270001" cy="1270001"/>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REPL</a:t>
            </a:r>
          </a:p>
        </p:txBody>
      </p:sp>
      <p:sp>
        <p:nvSpPr>
          <p:cNvPr id="508" name="Shape 508"/>
          <p:cNvSpPr/>
          <p:nvPr/>
        </p:nvSpPr>
        <p:spPr>
          <a:xfrm>
            <a:off x="6418735" y="2967181"/>
            <a:ext cx="2668769" cy="12700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./bin/spark-shell</a:t>
            </a:r>
          </a:p>
        </p:txBody>
      </p:sp>
      <p:sp>
        <p:nvSpPr>
          <p:cNvPr id="509" name="Shape 509"/>
          <p:cNvSpPr/>
          <p:nvPr/>
        </p:nvSpPr>
        <p:spPr>
          <a:xfrm>
            <a:off x="6418735" y="4826640"/>
            <a:ext cx="2668769" cy="12700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./bin/pyspark</a:t>
            </a:r>
          </a:p>
        </p:txBody>
      </p:sp>
      <p:sp>
        <p:nvSpPr>
          <p:cNvPr id="510" name="Shape 510"/>
          <p:cNvSpPr/>
          <p:nvPr/>
        </p:nvSpPr>
        <p:spPr>
          <a:xfrm>
            <a:off x="2687650" y="6411831"/>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JAVA</a:t>
            </a:r>
          </a:p>
        </p:txBody>
      </p:sp>
      <p:sp>
        <p:nvSpPr>
          <p:cNvPr id="511" name="Shape 511"/>
          <p:cNvSpPr/>
          <p:nvPr/>
        </p:nvSpPr>
        <p:spPr>
          <a:xfrm>
            <a:off x="4613432" y="6522667"/>
            <a:ext cx="1270001" cy="1270001"/>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defRPr>
            </a:pPr>
            <a:r>
              <a:t>NO</a:t>
            </a:r>
          </a:p>
          <a:p>
            <a:pPr>
              <a:defRPr sz="2400">
                <a:solidFill>
                  <a:srgbClr val="FFFFFF"/>
                </a:solidFill>
              </a:defRPr>
            </a:pPr>
            <a:r>
              <a:t>REPL</a:t>
            </a:r>
          </a:p>
        </p:txBody>
      </p:sp>
      <p:sp>
        <p:nvSpPr>
          <p:cNvPr id="512" name="Shape 512"/>
          <p:cNvSpPr/>
          <p:nvPr/>
        </p:nvSpPr>
        <p:spPr>
          <a:xfrm>
            <a:off x="6393335" y="6522667"/>
            <a:ext cx="2668769" cy="12700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N\A</a:t>
            </a:r>
          </a:p>
        </p:txBody>
      </p:sp>
      <p:sp>
        <p:nvSpPr>
          <p:cNvPr id="513" name="Shape 513"/>
          <p:cNvSpPr/>
          <p:nvPr/>
        </p:nvSpPr>
        <p:spPr>
          <a:xfrm>
            <a:off x="2662250" y="7993558"/>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a:t>
            </a:r>
          </a:p>
        </p:txBody>
      </p:sp>
      <p:sp>
        <p:nvSpPr>
          <p:cNvPr id="514" name="Shape 514"/>
          <p:cNvSpPr/>
          <p:nvPr/>
        </p:nvSpPr>
        <p:spPr>
          <a:xfrm>
            <a:off x="4588032" y="8104395"/>
            <a:ext cx="1270001" cy="1270001"/>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REPL</a:t>
            </a:r>
          </a:p>
        </p:txBody>
      </p:sp>
      <p:sp>
        <p:nvSpPr>
          <p:cNvPr id="515" name="Shape 515"/>
          <p:cNvSpPr/>
          <p:nvPr/>
        </p:nvSpPr>
        <p:spPr>
          <a:xfrm>
            <a:off x="6367935" y="8104395"/>
            <a:ext cx="2668769" cy="12700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./bin/sparkR</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nvSpPr>
        <p:spPr>
          <a:xfrm>
            <a:off x="471054" y="3168649"/>
            <a:ext cx="12062692" cy="341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latin typeface="Helvetica"/>
                <a:ea typeface="Helvetica"/>
                <a:cs typeface="Helvetica"/>
                <a:sym typeface="Helvetica"/>
              </a:defRPr>
            </a:pPr>
            <a:r>
              <a:t>SparkContext</a:t>
            </a:r>
          </a:p>
          <a:p>
            <a:pPr marL="635000" indent="-635000">
              <a:buSzPct val="100000"/>
              <a:buAutoNum type="arabicParenR" startAt="1"/>
              <a:defRPr sz="2400"/>
            </a:pPr>
            <a:r>
              <a:t>Entry Point of ur spark pg.</a:t>
            </a:r>
          </a:p>
          <a:p>
            <a:pPr marL="635000" indent="-635000">
              <a:buSzPct val="100000"/>
              <a:buAutoNum type="arabicParenR" startAt="1"/>
              <a:defRPr sz="2400"/>
            </a:pPr>
            <a:r>
              <a:t>Negotiates for resources with Resource Manager (YARN, Spark Standalone cluster Manager, Mesos CM)</a:t>
            </a:r>
          </a:p>
          <a:p>
            <a:pPr marL="635000" indent="-635000">
              <a:buSzPct val="100000"/>
              <a:buAutoNum type="arabicParenR" startAt="1"/>
              <a:defRPr sz="2400"/>
            </a:pPr>
            <a:r>
              <a:t>Starts Executors</a:t>
            </a:r>
          </a:p>
          <a:p>
            <a:pPr marL="635000" indent="-635000">
              <a:buSzPct val="100000"/>
              <a:buAutoNum type="arabicParenR" startAt="1"/>
              <a:defRPr sz="2400"/>
            </a:pPr>
            <a:r>
              <a:t>Sends application code base to each executor</a:t>
            </a:r>
          </a:p>
          <a:p>
            <a:pPr marL="635000" indent="-635000">
              <a:buSzPct val="100000"/>
              <a:buAutoNum type="arabicParenR" startAt="1"/>
              <a:defRPr sz="2400"/>
            </a:pPr>
            <a:r>
              <a:t>Starts the Tasks inside executors</a:t>
            </a:r>
          </a:p>
          <a:p>
            <a:pPr marL="635000" indent="-635000">
              <a:buSzPct val="100000"/>
              <a:buAutoNum type="arabicParenR" startAt="1"/>
              <a:defRPr sz="2400"/>
            </a:pPr>
            <a:r>
              <a:t>Monitors the tasks until their lifetime and re-starts the tasks if necessary</a:t>
            </a:r>
          </a:p>
          <a:p>
            <a:pPr marL="635000" indent="-635000">
              <a:buSzPct val="100000"/>
              <a:buAutoNum type="arabicParenR" startAt="1"/>
              <a:defRPr sz="2400"/>
            </a:pPr>
            <a:r>
              <a:t>Consolidates the results and gives it back to the user and stops the app </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ctrTitle"/>
          </p:nvPr>
        </p:nvSpPr>
        <p:spPr>
          <a:xfrm>
            <a:off x="1270000" y="4014390"/>
            <a:ext cx="10464800" cy="1091010"/>
          </a:xfrm>
          <a:prstGeom prst="rect">
            <a:avLst/>
          </a:prstGeom>
        </p:spPr>
        <p:txBody>
          <a:bodyPr/>
          <a:lstStyle>
            <a:lvl1pPr defTabSz="473201">
              <a:defRPr sz="6480"/>
            </a:lvl1pPr>
          </a:lstStyle>
          <a:p>
            <a:pPr/>
            <a:r>
              <a:t>Module - 5</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title"/>
          </p:nvPr>
        </p:nvSpPr>
        <p:spPr>
          <a:xfrm>
            <a:off x="952500" y="444500"/>
            <a:ext cx="11099800" cy="662994"/>
          </a:xfrm>
          <a:prstGeom prst="rect">
            <a:avLst/>
          </a:prstGeom>
        </p:spPr>
        <p:txBody>
          <a:bodyPr/>
          <a:lstStyle>
            <a:lvl1pPr defTabSz="268731">
              <a:defRPr sz="3680"/>
            </a:lvl1pPr>
          </a:lstStyle>
          <a:p>
            <a:pPr/>
            <a:r>
              <a:t>Worker Node Architecture - with HDFS</a:t>
            </a:r>
          </a:p>
        </p:txBody>
      </p:sp>
      <p:sp>
        <p:nvSpPr>
          <p:cNvPr id="522" name="Shape 522"/>
          <p:cNvSpPr/>
          <p:nvPr/>
        </p:nvSpPr>
        <p:spPr>
          <a:xfrm>
            <a:off x="723235" y="1487022"/>
            <a:ext cx="5517401" cy="7967443"/>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lstStyle>
            <a:lvl1pPr>
              <a:defRPr sz="2400"/>
            </a:lvl1pPr>
          </a:lstStyle>
          <a:p>
            <a:pPr/>
            <a:r>
              <a:t>Worker 1</a:t>
            </a:r>
          </a:p>
        </p:txBody>
      </p:sp>
      <p:sp>
        <p:nvSpPr>
          <p:cNvPr id="523" name="Shape 523"/>
          <p:cNvSpPr/>
          <p:nvPr/>
        </p:nvSpPr>
        <p:spPr>
          <a:xfrm>
            <a:off x="1143287" y="2618238"/>
            <a:ext cx="3032463" cy="2911092"/>
          </a:xfrm>
          <a:prstGeom prst="roundRect">
            <a:avLst>
              <a:gd name="adj" fmla="val 13392"/>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defRPr sz="1600">
                <a:solidFill>
                  <a:srgbClr val="FFFFFF"/>
                </a:solidFill>
              </a:defRPr>
            </a:pPr>
            <a:r>
              <a:t>EXECUTOR - JVM process</a:t>
            </a:r>
          </a:p>
          <a:p>
            <a:pPr>
              <a:defRPr sz="1900">
                <a:solidFill>
                  <a:srgbClr val="FFFFFF"/>
                </a:solidFill>
              </a:defRPr>
            </a:pPr>
          </a:p>
        </p:txBody>
      </p:sp>
      <p:sp>
        <p:nvSpPr>
          <p:cNvPr id="524" name="Shape 524"/>
          <p:cNvSpPr/>
          <p:nvPr/>
        </p:nvSpPr>
        <p:spPr>
          <a:xfrm>
            <a:off x="4485206" y="2543642"/>
            <a:ext cx="1270001" cy="1605023"/>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100">
                <a:solidFill>
                  <a:srgbClr val="FFFFFF"/>
                </a:solidFill>
              </a:defRPr>
            </a:lvl1pPr>
          </a:lstStyle>
          <a:p>
            <a:pPr/>
            <a:r>
              <a:t>CACHE</a:t>
            </a:r>
          </a:p>
        </p:txBody>
      </p:sp>
      <p:sp>
        <p:nvSpPr>
          <p:cNvPr id="525" name="Shape 525"/>
          <p:cNvSpPr/>
          <p:nvPr/>
        </p:nvSpPr>
        <p:spPr>
          <a:xfrm>
            <a:off x="1393150" y="3336046"/>
            <a:ext cx="1270001" cy="662994"/>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Task1</a:t>
            </a:r>
          </a:p>
        </p:txBody>
      </p:sp>
      <p:sp>
        <p:nvSpPr>
          <p:cNvPr id="526" name="Shape 526"/>
          <p:cNvSpPr/>
          <p:nvPr/>
        </p:nvSpPr>
        <p:spPr>
          <a:xfrm>
            <a:off x="2732565" y="3336046"/>
            <a:ext cx="1270001" cy="662994"/>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Task2</a:t>
            </a:r>
          </a:p>
        </p:txBody>
      </p:sp>
      <p:sp>
        <p:nvSpPr>
          <p:cNvPr id="527" name="Shape 527"/>
          <p:cNvSpPr/>
          <p:nvPr/>
        </p:nvSpPr>
        <p:spPr>
          <a:xfrm>
            <a:off x="1393150" y="4545638"/>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 -1</a:t>
            </a:r>
          </a:p>
        </p:txBody>
      </p:sp>
      <p:sp>
        <p:nvSpPr>
          <p:cNvPr id="528" name="Shape 528"/>
          <p:cNvSpPr/>
          <p:nvPr/>
        </p:nvSpPr>
        <p:spPr>
          <a:xfrm>
            <a:off x="2732565" y="4545638"/>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 -2</a:t>
            </a:r>
          </a:p>
        </p:txBody>
      </p:sp>
      <p:sp>
        <p:nvSpPr>
          <p:cNvPr id="529" name="Shape 529"/>
          <p:cNvSpPr/>
          <p:nvPr/>
        </p:nvSpPr>
        <p:spPr>
          <a:xfrm flipV="1">
            <a:off x="2038492" y="3929471"/>
            <a:ext cx="1" cy="66299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0" name="Shape 530"/>
          <p:cNvSpPr/>
          <p:nvPr/>
        </p:nvSpPr>
        <p:spPr>
          <a:xfrm flipV="1">
            <a:off x="3292329" y="3929471"/>
            <a:ext cx="1" cy="66299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1" name="Shape 531"/>
          <p:cNvSpPr/>
          <p:nvPr/>
        </p:nvSpPr>
        <p:spPr>
          <a:xfrm>
            <a:off x="1205753" y="7796790"/>
            <a:ext cx="2907531" cy="1276101"/>
          </a:xfrm>
          <a:prstGeom prst="roundRect">
            <a:avLst>
              <a:gd name="adj" fmla="val 14928"/>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defRPr sz="2400">
                <a:solidFill>
                  <a:srgbClr val="FFFFFF"/>
                </a:solidFill>
              </a:defRPr>
            </a:lvl1pPr>
          </a:lstStyle>
          <a:p>
            <a:pPr/>
            <a:r>
              <a:t>HDFS</a:t>
            </a:r>
          </a:p>
        </p:txBody>
      </p:sp>
      <p:sp>
        <p:nvSpPr>
          <p:cNvPr id="532" name="Shape 532"/>
          <p:cNvSpPr/>
          <p:nvPr/>
        </p:nvSpPr>
        <p:spPr>
          <a:xfrm>
            <a:off x="1403492" y="8211743"/>
            <a:ext cx="1133723"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BLOCK -1  </a:t>
            </a:r>
          </a:p>
        </p:txBody>
      </p:sp>
      <p:sp>
        <p:nvSpPr>
          <p:cNvPr id="533" name="Shape 533"/>
          <p:cNvSpPr/>
          <p:nvPr/>
        </p:nvSpPr>
        <p:spPr>
          <a:xfrm>
            <a:off x="2725468" y="8211743"/>
            <a:ext cx="1133723"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BLOCK -2 </a:t>
            </a:r>
          </a:p>
        </p:txBody>
      </p:sp>
      <p:sp>
        <p:nvSpPr>
          <p:cNvPr id="534" name="Shape 534"/>
          <p:cNvSpPr/>
          <p:nvPr/>
        </p:nvSpPr>
        <p:spPr>
          <a:xfrm>
            <a:off x="1143287" y="6125077"/>
            <a:ext cx="3032463" cy="1170222"/>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solidFill>
                  <a:srgbClr val="FFFFFF"/>
                </a:solidFill>
              </a:defRPr>
            </a:lvl1pPr>
          </a:lstStyle>
          <a:p>
            <a:pPr/>
            <a:r>
              <a:t>Partitioning Scheme - default = no. of HDFS blocks (default is 64 MB)</a:t>
            </a:r>
          </a:p>
        </p:txBody>
      </p:sp>
      <p:sp>
        <p:nvSpPr>
          <p:cNvPr id="535" name="Shape 535"/>
          <p:cNvSpPr/>
          <p:nvPr/>
        </p:nvSpPr>
        <p:spPr>
          <a:xfrm flipV="1">
            <a:off x="1970353" y="7351976"/>
            <a:ext cx="423780" cy="881189"/>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6" name="Shape 536"/>
          <p:cNvSpPr/>
          <p:nvPr/>
        </p:nvSpPr>
        <p:spPr>
          <a:xfrm flipH="1" flipV="1">
            <a:off x="2821017" y="7399349"/>
            <a:ext cx="479199" cy="78529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7" name="Shape 537"/>
          <p:cNvSpPr/>
          <p:nvPr/>
        </p:nvSpPr>
        <p:spPr>
          <a:xfrm flipH="1" flipV="1">
            <a:off x="2052639" y="5181707"/>
            <a:ext cx="241705" cy="88129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8" name="Shape 538"/>
          <p:cNvSpPr/>
          <p:nvPr/>
        </p:nvSpPr>
        <p:spPr>
          <a:xfrm flipV="1">
            <a:off x="2955664" y="5226128"/>
            <a:ext cx="215975" cy="877213"/>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39" name="Shape 539"/>
          <p:cNvSpPr/>
          <p:nvPr/>
        </p:nvSpPr>
        <p:spPr>
          <a:xfrm>
            <a:off x="6764164" y="1467196"/>
            <a:ext cx="5517400" cy="7967444"/>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lstStyle>
            <a:lvl1pPr>
              <a:defRPr sz="2400"/>
            </a:lvl1pPr>
          </a:lstStyle>
          <a:p>
            <a:pPr/>
            <a:r>
              <a:t>Worker 2</a:t>
            </a:r>
          </a:p>
        </p:txBody>
      </p:sp>
      <p:sp>
        <p:nvSpPr>
          <p:cNvPr id="540" name="Shape 540"/>
          <p:cNvSpPr/>
          <p:nvPr/>
        </p:nvSpPr>
        <p:spPr>
          <a:xfrm>
            <a:off x="7173303" y="2618238"/>
            <a:ext cx="3032463" cy="2911092"/>
          </a:xfrm>
          <a:prstGeom prst="roundRect">
            <a:avLst>
              <a:gd name="adj" fmla="val 13392"/>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defRPr sz="1600">
                <a:solidFill>
                  <a:srgbClr val="FFFFFF"/>
                </a:solidFill>
              </a:defRPr>
            </a:pPr>
            <a:r>
              <a:t>EXECUTOR - JVM process</a:t>
            </a:r>
          </a:p>
          <a:p>
            <a:pPr>
              <a:defRPr sz="1900">
                <a:solidFill>
                  <a:srgbClr val="FFFFFF"/>
                </a:solidFill>
              </a:defRPr>
            </a:pPr>
          </a:p>
        </p:txBody>
      </p:sp>
      <p:sp>
        <p:nvSpPr>
          <p:cNvPr id="541" name="Shape 541"/>
          <p:cNvSpPr/>
          <p:nvPr/>
        </p:nvSpPr>
        <p:spPr>
          <a:xfrm>
            <a:off x="10515222" y="2543642"/>
            <a:ext cx="1270001" cy="1605023"/>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100">
                <a:solidFill>
                  <a:srgbClr val="FFFFFF"/>
                </a:solidFill>
              </a:defRPr>
            </a:lvl1pPr>
          </a:lstStyle>
          <a:p>
            <a:pPr/>
            <a:r>
              <a:t>CACHE</a:t>
            </a:r>
          </a:p>
        </p:txBody>
      </p:sp>
      <p:sp>
        <p:nvSpPr>
          <p:cNvPr id="542" name="Shape 542"/>
          <p:cNvSpPr/>
          <p:nvPr/>
        </p:nvSpPr>
        <p:spPr>
          <a:xfrm>
            <a:off x="7423166" y="3336045"/>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Task3</a:t>
            </a:r>
          </a:p>
        </p:txBody>
      </p:sp>
      <p:sp>
        <p:nvSpPr>
          <p:cNvPr id="543" name="Shape 543"/>
          <p:cNvSpPr/>
          <p:nvPr/>
        </p:nvSpPr>
        <p:spPr>
          <a:xfrm>
            <a:off x="8762581" y="3336045"/>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Task4</a:t>
            </a:r>
          </a:p>
        </p:txBody>
      </p:sp>
      <p:sp>
        <p:nvSpPr>
          <p:cNvPr id="544" name="Shape 544"/>
          <p:cNvSpPr/>
          <p:nvPr/>
        </p:nvSpPr>
        <p:spPr>
          <a:xfrm>
            <a:off x="7423166" y="4545638"/>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 -3</a:t>
            </a:r>
          </a:p>
        </p:txBody>
      </p:sp>
      <p:sp>
        <p:nvSpPr>
          <p:cNvPr id="545" name="Shape 545"/>
          <p:cNvSpPr/>
          <p:nvPr/>
        </p:nvSpPr>
        <p:spPr>
          <a:xfrm>
            <a:off x="8762581" y="4545638"/>
            <a:ext cx="1270001" cy="662995"/>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 -4</a:t>
            </a:r>
          </a:p>
        </p:txBody>
      </p:sp>
      <p:sp>
        <p:nvSpPr>
          <p:cNvPr id="546" name="Shape 546"/>
          <p:cNvSpPr/>
          <p:nvPr/>
        </p:nvSpPr>
        <p:spPr>
          <a:xfrm flipV="1">
            <a:off x="8068508" y="3929470"/>
            <a:ext cx="1" cy="66299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47" name="Shape 547"/>
          <p:cNvSpPr/>
          <p:nvPr/>
        </p:nvSpPr>
        <p:spPr>
          <a:xfrm flipV="1">
            <a:off x="9322345" y="3929470"/>
            <a:ext cx="1" cy="66299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48" name="Shape 548"/>
          <p:cNvSpPr/>
          <p:nvPr/>
        </p:nvSpPr>
        <p:spPr>
          <a:xfrm>
            <a:off x="7235769" y="7796790"/>
            <a:ext cx="2907531" cy="1276101"/>
          </a:xfrm>
          <a:prstGeom prst="roundRect">
            <a:avLst>
              <a:gd name="adj" fmla="val 14928"/>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a:defRPr sz="2400">
                <a:solidFill>
                  <a:srgbClr val="FFFFFF"/>
                </a:solidFill>
              </a:defRPr>
            </a:lvl1pPr>
          </a:lstStyle>
          <a:p>
            <a:pPr/>
            <a:r>
              <a:t>HDFS</a:t>
            </a:r>
          </a:p>
        </p:txBody>
      </p:sp>
      <p:sp>
        <p:nvSpPr>
          <p:cNvPr id="549" name="Shape 549"/>
          <p:cNvSpPr/>
          <p:nvPr/>
        </p:nvSpPr>
        <p:spPr>
          <a:xfrm>
            <a:off x="7433509" y="8211744"/>
            <a:ext cx="1133723" cy="662994"/>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BLOCK -3  </a:t>
            </a:r>
          </a:p>
        </p:txBody>
      </p:sp>
      <p:sp>
        <p:nvSpPr>
          <p:cNvPr id="550" name="Shape 550"/>
          <p:cNvSpPr/>
          <p:nvPr/>
        </p:nvSpPr>
        <p:spPr>
          <a:xfrm>
            <a:off x="8755484" y="8211744"/>
            <a:ext cx="1133723" cy="662994"/>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700">
                <a:solidFill>
                  <a:srgbClr val="FFFFFF"/>
                </a:solidFill>
              </a:defRPr>
            </a:lvl1pPr>
          </a:lstStyle>
          <a:p>
            <a:pPr/>
            <a:r>
              <a:t>BLOCK -4 </a:t>
            </a:r>
          </a:p>
        </p:txBody>
      </p:sp>
      <p:sp>
        <p:nvSpPr>
          <p:cNvPr id="551" name="Shape 551"/>
          <p:cNvSpPr/>
          <p:nvPr/>
        </p:nvSpPr>
        <p:spPr>
          <a:xfrm>
            <a:off x="7173303" y="6125077"/>
            <a:ext cx="3032463" cy="1170222"/>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solidFill>
                  <a:srgbClr val="FFFFFF"/>
                </a:solidFill>
              </a:defRPr>
            </a:lvl1pPr>
          </a:lstStyle>
          <a:p>
            <a:pPr/>
            <a:r>
              <a:t>Partitioning Scheme - default = no. of HDFS blocks (default is 64 MB)</a:t>
            </a:r>
          </a:p>
        </p:txBody>
      </p:sp>
      <p:sp>
        <p:nvSpPr>
          <p:cNvPr id="552" name="Shape 552"/>
          <p:cNvSpPr/>
          <p:nvPr/>
        </p:nvSpPr>
        <p:spPr>
          <a:xfrm flipV="1">
            <a:off x="8000369" y="7351976"/>
            <a:ext cx="423780" cy="881189"/>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53" name="Shape 553"/>
          <p:cNvSpPr/>
          <p:nvPr/>
        </p:nvSpPr>
        <p:spPr>
          <a:xfrm flipH="1" flipV="1">
            <a:off x="8851033" y="7399349"/>
            <a:ext cx="479199" cy="78529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54" name="Shape 554"/>
          <p:cNvSpPr/>
          <p:nvPr/>
        </p:nvSpPr>
        <p:spPr>
          <a:xfrm flipH="1" flipV="1">
            <a:off x="8082655" y="5181707"/>
            <a:ext cx="241706" cy="88129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55" name="Shape 555"/>
          <p:cNvSpPr/>
          <p:nvPr/>
        </p:nvSpPr>
        <p:spPr>
          <a:xfrm flipV="1">
            <a:off x="8985680" y="5226128"/>
            <a:ext cx="215975" cy="87721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56" name="Shape 556"/>
          <p:cNvSpPr/>
          <p:nvPr/>
        </p:nvSpPr>
        <p:spPr>
          <a:xfrm>
            <a:off x="4546352" y="4508560"/>
            <a:ext cx="1270001" cy="4522309"/>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DISK</a:t>
            </a:r>
          </a:p>
        </p:txBody>
      </p:sp>
      <p:sp>
        <p:nvSpPr>
          <p:cNvPr id="557" name="Shape 557"/>
          <p:cNvSpPr/>
          <p:nvPr/>
        </p:nvSpPr>
        <p:spPr>
          <a:xfrm>
            <a:off x="10576368" y="4508560"/>
            <a:ext cx="1270001" cy="4522309"/>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DISK</a:t>
            </a:r>
          </a:p>
        </p:txBody>
      </p:sp>
      <p:sp>
        <p:nvSpPr>
          <p:cNvPr id="558" name="Shape 558"/>
          <p:cNvSpPr/>
          <p:nvPr/>
        </p:nvSpPr>
        <p:spPr>
          <a:xfrm flipV="1">
            <a:off x="4080960" y="3742287"/>
            <a:ext cx="465207" cy="46520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59" name="Shape 559"/>
          <p:cNvSpPr/>
          <p:nvPr/>
        </p:nvSpPr>
        <p:spPr>
          <a:xfrm>
            <a:off x="4207960" y="4334493"/>
            <a:ext cx="423877" cy="108894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60" name="Shape 560"/>
          <p:cNvSpPr/>
          <p:nvPr/>
        </p:nvSpPr>
        <p:spPr>
          <a:xfrm flipV="1">
            <a:off x="10132315" y="3603807"/>
            <a:ext cx="465206" cy="46520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61" name="Shape 561"/>
          <p:cNvSpPr/>
          <p:nvPr/>
        </p:nvSpPr>
        <p:spPr>
          <a:xfrm>
            <a:off x="10148116" y="4535092"/>
            <a:ext cx="423877" cy="108894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62" name="Shape 562"/>
          <p:cNvSpPr/>
          <p:nvPr/>
        </p:nvSpPr>
        <p:spPr>
          <a:xfrm>
            <a:off x="4364302" y="1850787"/>
            <a:ext cx="151180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Persistance</a:t>
            </a:r>
          </a:p>
          <a:p>
            <a:pPr>
              <a:defRPr sz="2000"/>
            </a:pPr>
            <a:r>
              <a:t>Layer</a:t>
            </a:r>
          </a:p>
        </p:txBody>
      </p:sp>
      <p:sp>
        <p:nvSpPr>
          <p:cNvPr id="563" name="Shape 563"/>
          <p:cNvSpPr/>
          <p:nvPr/>
        </p:nvSpPr>
        <p:spPr>
          <a:xfrm>
            <a:off x="10394318" y="1850787"/>
            <a:ext cx="151180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Persistance</a:t>
            </a:r>
          </a:p>
          <a:p>
            <a:pPr>
              <a:defRPr sz="2000"/>
            </a:pPr>
            <a:r>
              <a:t>Layer</a:t>
            </a:r>
          </a:p>
        </p:txBody>
      </p:sp>
      <p:sp>
        <p:nvSpPr>
          <p:cNvPr id="564" name="Shape 564"/>
          <p:cNvSpPr/>
          <p:nvPr/>
        </p:nvSpPr>
        <p:spPr>
          <a:xfrm>
            <a:off x="4327765" y="1625807"/>
            <a:ext cx="1644202" cy="7689873"/>
          </a:xfrm>
          <a:prstGeom prst="roundRect">
            <a:avLst>
              <a:gd name="adj" fmla="val 11586"/>
            </a:avLst>
          </a:prstGeom>
          <a:ln w="25400">
            <a:solidFill>
              <a:srgbClr val="85888D"/>
            </a:solidFill>
            <a:miter lim="400000"/>
          </a:ln>
        </p:spPr>
        <p:txBody>
          <a:bodyPr lIns="50800" tIns="50800" rIns="50800" bIns="50800" anchor="ctr"/>
          <a:lstStyle/>
          <a:p>
            <a:pPr>
              <a:defRPr sz="2400"/>
            </a:pPr>
          </a:p>
        </p:txBody>
      </p:sp>
      <p:sp>
        <p:nvSpPr>
          <p:cNvPr id="565" name="Shape 565"/>
          <p:cNvSpPr/>
          <p:nvPr/>
        </p:nvSpPr>
        <p:spPr>
          <a:xfrm>
            <a:off x="10373128" y="1605981"/>
            <a:ext cx="1644202" cy="7537918"/>
          </a:xfrm>
          <a:prstGeom prst="roundRect">
            <a:avLst>
              <a:gd name="adj" fmla="val 11586"/>
            </a:avLst>
          </a:prstGeom>
          <a:ln w="25400">
            <a:solidFill>
              <a:srgbClr val="85888D"/>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7" name="Screen Shot 2017-02-05 at 2.49.23 pm.png"/>
          <p:cNvPicPr>
            <a:picLocks noChangeAspect="1"/>
          </p:cNvPicPr>
          <p:nvPr/>
        </p:nvPicPr>
        <p:blipFill>
          <a:blip r:embed="rId2">
            <a:extLst/>
          </a:blip>
          <a:stretch>
            <a:fillRect/>
          </a:stretch>
        </p:blipFill>
        <p:spPr>
          <a:xfrm>
            <a:off x="-1" y="1797266"/>
            <a:ext cx="13004801" cy="6752493"/>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nvSpPr>
        <p:spPr>
          <a:xfrm>
            <a:off x="2688302" y="3761672"/>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Driver </a:t>
            </a:r>
          </a:p>
        </p:txBody>
      </p:sp>
      <p:sp>
        <p:nvSpPr>
          <p:cNvPr id="253" name="Shape 253"/>
          <p:cNvSpPr/>
          <p:nvPr/>
        </p:nvSpPr>
        <p:spPr>
          <a:xfrm>
            <a:off x="7196802" y="5057072"/>
            <a:ext cx="2085232"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Application</a:t>
            </a:r>
          </a:p>
        </p:txBody>
      </p:sp>
      <p:sp>
        <p:nvSpPr>
          <p:cNvPr id="254" name="Shape 254"/>
          <p:cNvSpPr/>
          <p:nvPr/>
        </p:nvSpPr>
        <p:spPr>
          <a:xfrm>
            <a:off x="5622002" y="7228771"/>
            <a:ext cx="1270001" cy="127000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Exec1</a:t>
            </a:r>
          </a:p>
        </p:txBody>
      </p:sp>
      <p:sp>
        <p:nvSpPr>
          <p:cNvPr id="255" name="Shape 255"/>
          <p:cNvSpPr/>
          <p:nvPr/>
        </p:nvSpPr>
        <p:spPr>
          <a:xfrm>
            <a:off x="8581102" y="7190671"/>
            <a:ext cx="1270001" cy="127000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Exec2</a:t>
            </a:r>
          </a:p>
        </p:txBody>
      </p:sp>
      <p:sp>
        <p:nvSpPr>
          <p:cNvPr id="256" name="Shape 256"/>
          <p:cNvSpPr/>
          <p:nvPr/>
        </p:nvSpPr>
        <p:spPr>
          <a:xfrm>
            <a:off x="11095702" y="7012871"/>
            <a:ext cx="1270001" cy="127000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Exec3</a:t>
            </a:r>
          </a:p>
        </p:txBody>
      </p:sp>
      <p:cxnSp>
        <p:nvCxnSpPr>
          <p:cNvPr id="257" name="Connector 257"/>
          <p:cNvCxnSpPr>
            <a:stCxn id="252" idx="0"/>
            <a:endCxn id="253" idx="0"/>
          </p:cNvCxnSpPr>
          <p:nvPr/>
        </p:nvCxnSpPr>
        <p:spPr>
          <a:xfrm>
            <a:off x="3323302" y="4396672"/>
            <a:ext cx="4916117" cy="1295401"/>
          </a:xfrm>
          <a:prstGeom prst="straightConnector1">
            <a:avLst/>
          </a:prstGeom>
          <a:ln w="25400">
            <a:solidFill>
              <a:srgbClr val="000000"/>
            </a:solidFill>
            <a:miter lim="400000"/>
          </a:ln>
        </p:spPr>
      </p:cxnSp>
      <p:cxnSp>
        <p:nvCxnSpPr>
          <p:cNvPr id="258" name="Connector 258"/>
          <p:cNvCxnSpPr>
            <a:stCxn id="254" idx="0"/>
            <a:endCxn id="253" idx="0"/>
          </p:cNvCxnSpPr>
          <p:nvPr/>
        </p:nvCxnSpPr>
        <p:spPr>
          <a:xfrm flipV="1">
            <a:off x="6257002" y="5692072"/>
            <a:ext cx="1982417" cy="2171700"/>
          </a:xfrm>
          <a:prstGeom prst="straightConnector1">
            <a:avLst/>
          </a:prstGeom>
          <a:ln w="25400">
            <a:solidFill>
              <a:srgbClr val="000000"/>
            </a:solidFill>
            <a:miter lim="400000"/>
          </a:ln>
        </p:spPr>
      </p:cxnSp>
      <p:cxnSp>
        <p:nvCxnSpPr>
          <p:cNvPr id="259" name="Connector 259"/>
          <p:cNvCxnSpPr>
            <a:stCxn id="255" idx="0"/>
            <a:endCxn id="253" idx="0"/>
          </p:cNvCxnSpPr>
          <p:nvPr/>
        </p:nvCxnSpPr>
        <p:spPr>
          <a:xfrm flipH="1" flipV="1">
            <a:off x="8239418" y="5692072"/>
            <a:ext cx="976685" cy="2133600"/>
          </a:xfrm>
          <a:prstGeom prst="straightConnector1">
            <a:avLst/>
          </a:prstGeom>
          <a:ln w="25400">
            <a:solidFill>
              <a:srgbClr val="000000"/>
            </a:solidFill>
            <a:miter lim="400000"/>
          </a:ln>
        </p:spPr>
      </p:cxnSp>
      <p:cxnSp>
        <p:nvCxnSpPr>
          <p:cNvPr id="260" name="Connector 260"/>
          <p:cNvCxnSpPr>
            <a:stCxn id="256" idx="0"/>
            <a:endCxn id="253" idx="0"/>
          </p:cNvCxnSpPr>
          <p:nvPr/>
        </p:nvCxnSpPr>
        <p:spPr>
          <a:xfrm flipH="1" flipV="1">
            <a:off x="8239418" y="5692072"/>
            <a:ext cx="3491285" cy="1955800"/>
          </a:xfrm>
          <a:prstGeom prst="straightConnector1">
            <a:avLst/>
          </a:prstGeom>
          <a:ln w="25400">
            <a:solidFill>
              <a:srgbClr val="000000"/>
            </a:solidFill>
            <a:miter lim="400000"/>
          </a:ln>
        </p:spPr>
      </p:cxnSp>
      <p:sp>
        <p:nvSpPr>
          <p:cNvPr id="261" name="Shape 261"/>
          <p:cNvSpPr/>
          <p:nvPr/>
        </p:nvSpPr>
        <p:spPr>
          <a:xfrm>
            <a:off x="3139051" y="3082222"/>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62" name="Shape 262"/>
          <p:cNvSpPr/>
          <p:nvPr/>
        </p:nvSpPr>
        <p:spPr>
          <a:xfrm>
            <a:off x="8055166" y="4364922"/>
            <a:ext cx="3685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63" name="Shape 263"/>
          <p:cNvSpPr/>
          <p:nvPr/>
        </p:nvSpPr>
        <p:spPr>
          <a:xfrm>
            <a:off x="5832565" y="8670221"/>
            <a:ext cx="6227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a:t>
            </a:r>
          </a:p>
        </p:txBody>
      </p:sp>
      <p:sp>
        <p:nvSpPr>
          <p:cNvPr id="264" name="Shape 264"/>
          <p:cNvSpPr/>
          <p:nvPr/>
        </p:nvSpPr>
        <p:spPr>
          <a:xfrm>
            <a:off x="8994991" y="8505121"/>
            <a:ext cx="6478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2b</a:t>
            </a:r>
          </a:p>
        </p:txBody>
      </p:sp>
      <p:sp>
        <p:nvSpPr>
          <p:cNvPr id="265" name="Shape 265"/>
          <p:cNvSpPr/>
          <p:nvPr/>
        </p:nvSpPr>
        <p:spPr>
          <a:xfrm>
            <a:off x="11552775" y="8479721"/>
            <a:ext cx="6227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2c</a:t>
            </a:r>
          </a:p>
        </p:txBody>
      </p:sp>
      <p:sp>
        <p:nvSpPr>
          <p:cNvPr id="266" name="Shape 266"/>
          <p:cNvSpPr/>
          <p:nvPr/>
        </p:nvSpPr>
        <p:spPr>
          <a:xfrm>
            <a:off x="1235444" y="1539166"/>
            <a:ext cx="8620718" cy="16256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rPr b="1">
                <a:latin typeface="Helvetica"/>
                <a:ea typeface="Helvetica"/>
                <a:cs typeface="Helvetica"/>
                <a:sym typeface="Helvetica"/>
              </a:rPr>
              <a:t>Local</a:t>
            </a:r>
            <a:r>
              <a:t>: Driver + Application - Single Core Application</a:t>
            </a:r>
          </a:p>
          <a:p>
            <a:pPr>
              <a:defRPr sz="2000"/>
            </a:pPr>
            <a:r>
              <a:rPr b="1">
                <a:latin typeface="Helvetica"/>
                <a:ea typeface="Helvetica"/>
                <a:cs typeface="Helvetica"/>
                <a:sym typeface="Helvetica"/>
              </a:rPr>
              <a:t>Client</a:t>
            </a:r>
            <a:r>
              <a:t>: Driver - Runs on Client machine from which spark app is submitted</a:t>
            </a:r>
          </a:p>
          <a:p>
            <a:pPr>
              <a:defRPr sz="2000"/>
            </a:pPr>
            <a:r>
              <a:t>while Application runs on Slave machines</a:t>
            </a:r>
          </a:p>
          <a:p>
            <a:pPr>
              <a:defRPr sz="2000"/>
            </a:pPr>
            <a:r>
              <a:rPr b="1">
                <a:latin typeface="Helvetica"/>
                <a:ea typeface="Helvetica"/>
                <a:cs typeface="Helvetica"/>
                <a:sym typeface="Helvetica"/>
              </a:rPr>
              <a:t>Cluster</a:t>
            </a:r>
            <a:r>
              <a:t>: Driver runs on Cluster on one of the slaves</a:t>
            </a:r>
          </a:p>
          <a:p>
            <a:pPr>
              <a:defRPr sz="2000"/>
            </a:pPr>
            <a:r>
              <a:t>&amp; App also runs on rest of the slave machines of the cluster</a:t>
            </a:r>
          </a:p>
        </p:txBody>
      </p:sp>
      <p:sp>
        <p:nvSpPr>
          <p:cNvPr id="267" name="Shape 267"/>
          <p:cNvSpPr/>
          <p:nvPr/>
        </p:nvSpPr>
        <p:spPr>
          <a:xfrm>
            <a:off x="1347792" y="187379"/>
            <a:ext cx="839602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 vs CLIENT vs CLUSTER MODES</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nvSpPr>
        <p:spPr>
          <a:xfrm>
            <a:off x="1932055" y="1243442"/>
            <a:ext cx="8037717" cy="1145924"/>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D1</a:t>
            </a:r>
          </a:p>
        </p:txBody>
      </p:sp>
      <p:sp>
        <p:nvSpPr>
          <p:cNvPr id="570" name="Shape 570"/>
          <p:cNvSpPr/>
          <p:nvPr/>
        </p:nvSpPr>
        <p:spPr>
          <a:xfrm>
            <a:off x="2150686" y="2867552"/>
            <a:ext cx="3764850" cy="127543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RDD-P1</a:t>
            </a:r>
          </a:p>
        </p:txBody>
      </p:sp>
      <p:sp>
        <p:nvSpPr>
          <p:cNvPr id="571" name="Shape 571"/>
          <p:cNvSpPr/>
          <p:nvPr/>
        </p:nvSpPr>
        <p:spPr>
          <a:xfrm>
            <a:off x="6473751" y="2867552"/>
            <a:ext cx="3456974" cy="127543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RDD-P2</a:t>
            </a:r>
          </a:p>
        </p:txBody>
      </p:sp>
      <p:sp>
        <p:nvSpPr>
          <p:cNvPr id="572" name="Shape 572"/>
          <p:cNvSpPr/>
          <p:nvPr/>
        </p:nvSpPr>
        <p:spPr>
          <a:xfrm>
            <a:off x="5046800" y="352126"/>
            <a:ext cx="18082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Worker1</a:t>
            </a:r>
          </a:p>
        </p:txBody>
      </p:sp>
      <p:sp>
        <p:nvSpPr>
          <p:cNvPr id="573" name="Shape 573"/>
          <p:cNvSpPr/>
          <p:nvPr/>
        </p:nvSpPr>
        <p:spPr>
          <a:xfrm>
            <a:off x="1345538" y="6010708"/>
            <a:ext cx="9210752"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HDFS - Blocks of data 128MB - 10 BLOCKS</a:t>
            </a:r>
          </a:p>
          <a:p>
            <a:pPr/>
            <a:r>
              <a:t>No. of cores in your worker</a:t>
            </a:r>
          </a:p>
          <a:p>
            <a:pPr/>
            <a:r>
              <a:t>Re-partitioning </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5" name="Screen Shot 2017-02-05 at 2.52.42 pm.png"/>
          <p:cNvPicPr>
            <a:picLocks noChangeAspect="1"/>
          </p:cNvPicPr>
          <p:nvPr/>
        </p:nvPicPr>
        <p:blipFill>
          <a:blip r:embed="rId2">
            <a:extLst/>
          </a:blip>
          <a:stretch>
            <a:fillRect/>
          </a:stretch>
        </p:blipFill>
        <p:spPr>
          <a:xfrm>
            <a:off x="829508" y="1314601"/>
            <a:ext cx="11345784" cy="6270039"/>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7" name="Screen Shot 2017-02-05 at 2.53.00 pm.png"/>
          <p:cNvPicPr>
            <a:picLocks noChangeAspect="1"/>
          </p:cNvPicPr>
          <p:nvPr/>
        </p:nvPicPr>
        <p:blipFill>
          <a:blip r:embed="rId2">
            <a:extLst/>
          </a:blip>
          <a:stretch>
            <a:fillRect/>
          </a:stretch>
        </p:blipFill>
        <p:spPr>
          <a:xfrm>
            <a:off x="712039" y="865113"/>
            <a:ext cx="11886734" cy="7504863"/>
          </a:xfrm>
          <a:prstGeom prst="rect">
            <a:avLst/>
          </a:prstGeom>
          <a:ln w="12700">
            <a:miter lim="400000"/>
          </a:ln>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Screen Shot 2017-02-05 at 2.51.09 pm.png"/>
          <p:cNvPicPr>
            <a:picLocks noChangeAspect="1"/>
          </p:cNvPicPr>
          <p:nvPr/>
        </p:nvPicPr>
        <p:blipFill>
          <a:blip r:embed="rId2">
            <a:extLst/>
          </a:blip>
          <a:stretch>
            <a:fillRect/>
          </a:stretch>
        </p:blipFill>
        <p:spPr>
          <a:xfrm>
            <a:off x="789210" y="1072887"/>
            <a:ext cx="11028741" cy="6398854"/>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nvSpPr>
        <p:spPr>
          <a:xfrm>
            <a:off x="1141958" y="3460749"/>
            <a:ext cx="10720884" cy="283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Coalesce(&lt;decreased no of partitions&gt;)</a:t>
            </a:r>
          </a:p>
          <a:p>
            <a:pPr/>
            <a:r>
              <a:t>repartition(&lt;Increase or decrease no of partitions&gt;)</a:t>
            </a:r>
          </a:p>
          <a:p>
            <a:pPr/>
          </a:p>
          <a:p>
            <a:pPr/>
            <a:r>
              <a:t>2 tasks per core =&gt; 16 for cores</a:t>
            </a:r>
          </a:p>
          <a:p>
            <a:pPr/>
            <a:r>
              <a:t>coalesce(&lt;decrease no of partirions&gt;)</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3" name="Screen Shot 2017-02-05 at 2.53.21 pm.png"/>
          <p:cNvPicPr>
            <a:picLocks noChangeAspect="1"/>
          </p:cNvPicPr>
          <p:nvPr/>
        </p:nvPicPr>
        <p:blipFill>
          <a:blip r:embed="rId2">
            <a:extLst/>
          </a:blip>
          <a:stretch>
            <a:fillRect/>
          </a:stretch>
        </p:blipFill>
        <p:spPr>
          <a:xfrm>
            <a:off x="0" y="1575823"/>
            <a:ext cx="13004800" cy="6601955"/>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5" name="Screen Shot 2017-02-05 at 2.53.41 pm.png"/>
          <p:cNvPicPr>
            <a:picLocks noChangeAspect="1"/>
          </p:cNvPicPr>
          <p:nvPr/>
        </p:nvPicPr>
        <p:blipFill>
          <a:blip r:embed="rId2">
            <a:extLst/>
          </a:blip>
          <a:stretch>
            <a:fillRect/>
          </a:stretch>
        </p:blipFill>
        <p:spPr>
          <a:xfrm>
            <a:off x="0" y="937974"/>
            <a:ext cx="13004800" cy="7877652"/>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nvSpPr>
        <p:spPr>
          <a:xfrm>
            <a:off x="3023565" y="2648527"/>
            <a:ext cx="6957670" cy="609982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p>
            <a:pPr>
              <a:defRPr sz="2400">
                <a:solidFill>
                  <a:srgbClr val="FFFFFF"/>
                </a:solidFill>
              </a:defRPr>
            </a:pPr>
            <a:r>
              <a:t>Sequence file</a:t>
            </a:r>
          </a:p>
          <a:p>
            <a:pPr>
              <a:defRPr sz="2400">
                <a:solidFill>
                  <a:srgbClr val="FFFFFF"/>
                </a:solidFill>
              </a:defRPr>
            </a:pPr>
            <a:r>
              <a:t>(K,V) : Where V is always serialised</a:t>
            </a:r>
          </a:p>
          <a:p>
            <a:pPr>
              <a:defRPr sz="2400">
                <a:solidFill>
                  <a:srgbClr val="FFFFFF"/>
                </a:solidFill>
              </a:defRPr>
            </a:pPr>
            <a:r>
              <a:t>Hadoop Input Format: implements IntWritable Interface</a:t>
            </a:r>
          </a:p>
          <a:p>
            <a:pPr>
              <a:defRPr sz="2400">
                <a:solidFill>
                  <a:srgbClr val="FFFFFF"/>
                </a:solidFill>
              </a:defRPr>
            </a:pPr>
          </a:p>
          <a:p>
            <a:pPr>
              <a:defRPr sz="2400">
                <a:solidFill>
                  <a:srgbClr val="FFFFFF"/>
                </a:solidFill>
              </a:defRPr>
            </a:pPr>
            <a:r>
              <a:t>CLASS ==&gt; Object</a:t>
            </a:r>
          </a:p>
          <a:p>
            <a:pPr>
              <a:defRPr sz="2400">
                <a:solidFill>
                  <a:srgbClr val="FFFFFF"/>
                </a:solidFill>
              </a:defRPr>
            </a:pPr>
            <a:r>
              <a:t>MAPPER\Reducer CLASS implements IntWritable</a:t>
            </a:r>
          </a:p>
          <a:p>
            <a:pPr>
              <a:defRPr sz="2400">
                <a:solidFill>
                  <a:srgbClr val="FFFFFF"/>
                </a:solidFill>
              </a:defRPr>
            </a:pPr>
            <a:r>
              <a:t>: By default the objects created out of this class will be serializable (hadoop custom serialization)</a:t>
            </a:r>
          </a:p>
          <a:p>
            <a:pPr>
              <a:defRPr sz="2400">
                <a:solidFill>
                  <a:srgbClr val="FFFFFF"/>
                </a:solidFill>
              </a:defRPr>
            </a:pPr>
          </a:p>
          <a:p>
            <a:pPr>
              <a:defRPr sz="2400">
                <a:solidFill>
                  <a:srgbClr val="FFFFFF"/>
                </a:solidFill>
              </a:defRPr>
            </a:pPr>
            <a:r>
              <a:t>Output of Hadoop Processing:When you write</a:t>
            </a:r>
          </a:p>
          <a:p>
            <a:pPr>
              <a:defRPr sz="2400">
                <a:solidFill>
                  <a:srgbClr val="FFFFFF"/>
                </a:solidFill>
              </a:defRPr>
            </a:pPr>
            <a:r>
              <a:t>these serialized objects of (K,V)</a:t>
            </a:r>
          </a:p>
          <a:p>
            <a:pPr>
              <a:defRPr sz="2400">
                <a:solidFill>
                  <a:srgbClr val="FFFFFF"/>
                </a:solidFill>
              </a:defRPr>
            </a:pPr>
            <a:r>
              <a:t> pair in  a file, that file is called “Sequence File” </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9" name="Screen Shot 2017-02-05 at 2.53.49 pm.png"/>
          <p:cNvPicPr>
            <a:picLocks noChangeAspect="1"/>
          </p:cNvPicPr>
          <p:nvPr/>
        </p:nvPicPr>
        <p:blipFill>
          <a:blip r:embed="rId2">
            <a:extLst/>
          </a:blip>
          <a:stretch>
            <a:fillRect/>
          </a:stretch>
        </p:blipFill>
        <p:spPr>
          <a:xfrm>
            <a:off x="0" y="1615971"/>
            <a:ext cx="13004800" cy="6521658"/>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1" name="Screen Shot 2017-02-05 at 2.54.09 pm.png"/>
          <p:cNvPicPr>
            <a:picLocks noChangeAspect="1"/>
          </p:cNvPicPr>
          <p:nvPr/>
        </p:nvPicPr>
        <p:blipFill>
          <a:blip r:embed="rId2">
            <a:extLst/>
          </a:blip>
          <a:stretch>
            <a:fillRect/>
          </a:stretch>
        </p:blipFill>
        <p:spPr>
          <a:xfrm>
            <a:off x="0" y="2137547"/>
            <a:ext cx="13004800" cy="5478506"/>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nvSpPr>
        <p:spPr>
          <a:xfrm>
            <a:off x="1981484" y="1208202"/>
            <a:ext cx="9846514" cy="1270001"/>
          </a:xfrm>
          <a:prstGeom prst="roundRect">
            <a:avLst>
              <a:gd name="adj" fmla="val 15000"/>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Spark App 1</a:t>
            </a:r>
          </a:p>
        </p:txBody>
      </p:sp>
      <p:sp>
        <p:nvSpPr>
          <p:cNvPr id="270" name="Shape 270"/>
          <p:cNvSpPr/>
          <p:nvPr/>
        </p:nvSpPr>
        <p:spPr>
          <a:xfrm>
            <a:off x="4047498" y="3106181"/>
            <a:ext cx="5714485" cy="1270001"/>
          </a:xfrm>
          <a:prstGeom prst="rect">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Driver</a:t>
            </a:r>
          </a:p>
        </p:txBody>
      </p:sp>
      <p:sp>
        <p:nvSpPr>
          <p:cNvPr id="271" name="Shape 271"/>
          <p:cNvSpPr/>
          <p:nvPr/>
        </p:nvSpPr>
        <p:spPr>
          <a:xfrm>
            <a:off x="1849057" y="6265530"/>
            <a:ext cx="1270001" cy="1270001"/>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W1</a:t>
            </a:r>
          </a:p>
        </p:txBody>
      </p:sp>
      <p:sp>
        <p:nvSpPr>
          <p:cNvPr id="272" name="Shape 272"/>
          <p:cNvSpPr/>
          <p:nvPr/>
        </p:nvSpPr>
        <p:spPr>
          <a:xfrm>
            <a:off x="8072334" y="6265530"/>
            <a:ext cx="1270001" cy="1270001"/>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W3</a:t>
            </a:r>
          </a:p>
        </p:txBody>
      </p:sp>
      <p:sp>
        <p:nvSpPr>
          <p:cNvPr id="273" name="Shape 273"/>
          <p:cNvSpPr/>
          <p:nvPr/>
        </p:nvSpPr>
        <p:spPr>
          <a:xfrm>
            <a:off x="10776315" y="6265530"/>
            <a:ext cx="1270001" cy="1270001"/>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W4</a:t>
            </a:r>
          </a:p>
        </p:txBody>
      </p:sp>
      <p:sp>
        <p:nvSpPr>
          <p:cNvPr id="274" name="Shape 274"/>
          <p:cNvSpPr/>
          <p:nvPr/>
        </p:nvSpPr>
        <p:spPr>
          <a:xfrm>
            <a:off x="5954755" y="3429242"/>
            <a:ext cx="2507249" cy="623879"/>
          </a:xfrm>
          <a:prstGeom prst="roundRect">
            <a:avLst>
              <a:gd name="adj" fmla="val 21795"/>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SparkContext</a:t>
            </a:r>
          </a:p>
        </p:txBody>
      </p:sp>
      <p:sp>
        <p:nvSpPr>
          <p:cNvPr id="275" name="Shape 275"/>
          <p:cNvSpPr/>
          <p:nvPr/>
        </p:nvSpPr>
        <p:spPr>
          <a:xfrm>
            <a:off x="6238142" y="2529219"/>
            <a:ext cx="133319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Driver</a:t>
            </a:r>
          </a:p>
        </p:txBody>
      </p:sp>
      <p:sp>
        <p:nvSpPr>
          <p:cNvPr id="276" name="Shape 276"/>
          <p:cNvSpPr/>
          <p:nvPr/>
        </p:nvSpPr>
        <p:spPr>
          <a:xfrm flipH="1">
            <a:off x="3013161" y="4096203"/>
            <a:ext cx="3891685" cy="221914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77" name="Shape 277"/>
          <p:cNvSpPr/>
          <p:nvPr/>
        </p:nvSpPr>
        <p:spPr>
          <a:xfrm>
            <a:off x="7031844" y="4223203"/>
            <a:ext cx="4248680" cy="187678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78" name="Shape 278"/>
          <p:cNvSpPr/>
          <p:nvPr/>
        </p:nvSpPr>
        <p:spPr>
          <a:xfrm flipH="1">
            <a:off x="5835342" y="4311274"/>
            <a:ext cx="1077532" cy="209213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79" name="Shape 279"/>
          <p:cNvSpPr/>
          <p:nvPr/>
        </p:nvSpPr>
        <p:spPr>
          <a:xfrm>
            <a:off x="7039873" y="4438274"/>
            <a:ext cx="1323041" cy="177279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80" name="Shape 280"/>
          <p:cNvSpPr/>
          <p:nvPr/>
        </p:nvSpPr>
        <p:spPr>
          <a:xfrm>
            <a:off x="5106287" y="6450767"/>
            <a:ext cx="1270001" cy="1270001"/>
          </a:xfrm>
          <a:prstGeom prst="ellipse">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W2</a:t>
            </a:r>
          </a:p>
        </p:txBody>
      </p:sp>
      <p:sp>
        <p:nvSpPr>
          <p:cNvPr id="281" name="Shape 281"/>
          <p:cNvSpPr/>
          <p:nvPr/>
        </p:nvSpPr>
        <p:spPr>
          <a:xfrm>
            <a:off x="5174680" y="8028568"/>
            <a:ext cx="37723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WORKER NODES</a:t>
            </a:r>
          </a:p>
        </p:txBody>
      </p:sp>
      <p:sp>
        <p:nvSpPr>
          <p:cNvPr id="282" name="Shape 282"/>
          <p:cNvSpPr/>
          <p:nvPr/>
        </p:nvSpPr>
        <p:spPr>
          <a:xfrm>
            <a:off x="3485794" y="157882"/>
            <a:ext cx="60332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CLIENT &amp; CLUSTER MODES</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3" name="Screen Shot 2017-02-05 at 2.53.59 pm.png"/>
          <p:cNvPicPr>
            <a:picLocks noChangeAspect="1"/>
          </p:cNvPicPr>
          <p:nvPr/>
        </p:nvPicPr>
        <p:blipFill>
          <a:blip r:embed="rId2">
            <a:extLst/>
          </a:blip>
          <a:stretch>
            <a:fillRect/>
          </a:stretch>
        </p:blipFill>
        <p:spPr>
          <a:xfrm>
            <a:off x="0" y="1144304"/>
            <a:ext cx="13004800" cy="7464992"/>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5" name="Screen Shot 2017-02-05 at 2.54.23 pm.png"/>
          <p:cNvPicPr>
            <a:picLocks noChangeAspect="1"/>
          </p:cNvPicPr>
          <p:nvPr/>
        </p:nvPicPr>
        <p:blipFill>
          <a:blip r:embed="rId2">
            <a:extLst/>
          </a:blip>
          <a:stretch>
            <a:fillRect/>
          </a:stretch>
        </p:blipFill>
        <p:spPr>
          <a:xfrm>
            <a:off x="927092" y="1355821"/>
            <a:ext cx="10719078" cy="6241902"/>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7" name="Screen Shot 2017-02-05 at 2.50.52 pm.png"/>
          <p:cNvPicPr>
            <a:picLocks noChangeAspect="1"/>
          </p:cNvPicPr>
          <p:nvPr/>
        </p:nvPicPr>
        <p:blipFill>
          <a:blip r:embed="rId2">
            <a:extLst/>
          </a:blip>
          <a:stretch>
            <a:fillRect/>
          </a:stretch>
        </p:blipFill>
        <p:spPr>
          <a:xfrm>
            <a:off x="0" y="1421387"/>
            <a:ext cx="13004800" cy="6910827"/>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9" name="Screen Shot 2017-02-05 at 2.54.31 pm.png"/>
          <p:cNvPicPr>
            <a:picLocks noChangeAspect="1"/>
          </p:cNvPicPr>
          <p:nvPr/>
        </p:nvPicPr>
        <p:blipFill>
          <a:blip r:embed="rId2">
            <a:extLst/>
          </a:blip>
          <a:stretch>
            <a:fillRect/>
          </a:stretch>
        </p:blipFill>
        <p:spPr>
          <a:xfrm>
            <a:off x="0" y="1179097"/>
            <a:ext cx="13004800" cy="7395406"/>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1" name="Screen Shot 2017-02-05 at 2.54.39 pm.png"/>
          <p:cNvPicPr>
            <a:picLocks noChangeAspect="1"/>
          </p:cNvPicPr>
          <p:nvPr/>
        </p:nvPicPr>
        <p:blipFill>
          <a:blip r:embed="rId2">
            <a:extLst/>
          </a:blip>
          <a:stretch>
            <a:fillRect/>
          </a:stretch>
        </p:blipFill>
        <p:spPr>
          <a:xfrm>
            <a:off x="0" y="1309917"/>
            <a:ext cx="13004800" cy="7133765"/>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3" name="Screen Shot 2017-02-05 at 2.54.58 pm.png"/>
          <p:cNvPicPr>
            <a:picLocks noChangeAspect="1"/>
          </p:cNvPicPr>
          <p:nvPr/>
        </p:nvPicPr>
        <p:blipFill>
          <a:blip r:embed="rId2">
            <a:extLst/>
          </a:blip>
          <a:stretch>
            <a:fillRect/>
          </a:stretch>
        </p:blipFill>
        <p:spPr>
          <a:xfrm>
            <a:off x="0" y="1100185"/>
            <a:ext cx="13004800" cy="7553230"/>
          </a:xfrm>
          <a:prstGeom prst="rect">
            <a:avLst/>
          </a:prstGeom>
          <a:ln w="12700">
            <a:miter lim="400000"/>
          </a:ln>
        </p:spPr>
      </p:pic>
      <p:sp>
        <p:nvSpPr>
          <p:cNvPr id="604" name="Shape 604"/>
          <p:cNvSpPr/>
          <p:nvPr/>
        </p:nvSpPr>
        <p:spPr>
          <a:xfrm>
            <a:off x="9914127" y="636469"/>
            <a:ext cx="3070589" cy="1270001"/>
          </a:xfrm>
          <a:prstGeom prst="rect">
            <a:avLst/>
          </a:prstGeom>
          <a:solidFill>
            <a:srgbClr val="FFFFFF"/>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6" name="Screen Shot 2017-02-05 at 2.55.11 pm.png"/>
          <p:cNvPicPr>
            <a:picLocks noChangeAspect="1"/>
          </p:cNvPicPr>
          <p:nvPr/>
        </p:nvPicPr>
        <p:blipFill>
          <a:blip r:embed="rId2">
            <a:extLst/>
          </a:blip>
          <a:stretch>
            <a:fillRect/>
          </a:stretch>
        </p:blipFill>
        <p:spPr>
          <a:xfrm>
            <a:off x="0" y="1001780"/>
            <a:ext cx="13004800" cy="7750040"/>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xfrm>
            <a:off x="952500" y="444500"/>
            <a:ext cx="11099800" cy="1090261"/>
          </a:xfrm>
          <a:prstGeom prst="rect">
            <a:avLst/>
          </a:prstGeom>
        </p:spPr>
        <p:txBody>
          <a:bodyPr anchor="t"/>
          <a:lstStyle/>
          <a:p>
            <a:pPr lvl="1" indent="91440" defTabSz="233679">
              <a:defRPr b="1" sz="3200">
                <a:latin typeface="Helvetica"/>
                <a:ea typeface="Helvetica"/>
                <a:cs typeface="Helvetica"/>
                <a:sym typeface="Helvetica"/>
              </a:defRPr>
            </a:pPr>
            <a:r>
              <a:t>Running spark in local mode</a:t>
            </a:r>
          </a:p>
          <a:p>
            <a:pPr lvl="1" indent="91440" defTabSz="233679">
              <a:defRPr sz="3200"/>
            </a:pPr>
            <a:r>
              <a:t>vs </a:t>
            </a:r>
            <a:r>
              <a:rPr b="1">
                <a:latin typeface="Helvetica"/>
                <a:ea typeface="Helvetica"/>
                <a:cs typeface="Helvetica"/>
                <a:sym typeface="Helvetica"/>
              </a:rPr>
              <a:t>standalone cluster mode</a:t>
            </a:r>
          </a:p>
        </p:txBody>
      </p:sp>
      <p:sp>
        <p:nvSpPr>
          <p:cNvPr id="609" name="Shape 609"/>
          <p:cNvSpPr/>
          <p:nvPr>
            <p:ph type="body" idx="1"/>
          </p:nvPr>
        </p:nvSpPr>
        <p:spPr>
          <a:xfrm>
            <a:off x="859235" y="1515659"/>
            <a:ext cx="11099801" cy="7281077"/>
          </a:xfrm>
          <a:prstGeom prst="rect">
            <a:avLst/>
          </a:prstGeom>
        </p:spPr>
        <p:txBody>
          <a:bodyPr anchor="t"/>
          <a:lstStyle/>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r>
              <a:t>SPARK in Standalone cluster mode</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r>
              <a:t>./bin/spark-submit --class "RDDRelation" --master spark://Ashishs-MacBook-Pro.local:7077 ./Programs1/target/scala-2.10/Spark-Project_2.10-1.0.jar</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p>
          <a:p>
            <a:pPr marL="0" indent="0" defTabSz="379475">
              <a:spcBef>
                <a:spcPts val="0"/>
              </a:spcBef>
              <a:buSzTx/>
              <a:buNone/>
              <a:defRPr sz="1660">
                <a:latin typeface="Menlo"/>
                <a:ea typeface="Menlo"/>
                <a:cs typeface="Menlo"/>
                <a:sym typeface="Menlo"/>
              </a:defRPr>
            </a:pPr>
            <a:r>
              <a:t>./bin/spark-submit --class "SimpleApp" --master spark://Ashishs-MacBook-Pro.local:7077 ./Programs/target/scala-2.10/simple-project_2.10-1.0.jar (to run in standalone cluster mode provide the uri of master displayed on master ui) </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r>
              <a:t>SPARK in Local Mode</a:t>
            </a:r>
          </a:p>
          <a:p>
            <a:pPr marL="0" indent="0" defTabSz="379475">
              <a:spcBef>
                <a:spcPts val="0"/>
              </a:spcBef>
              <a:buSzTx/>
              <a:buNone/>
              <a:defRPr sz="1660">
                <a:latin typeface="Menlo"/>
                <a:ea typeface="Menlo"/>
                <a:cs typeface="Menlo"/>
                <a:sym typeface="Menlo"/>
              </a:defRPr>
            </a:pPr>
            <a:r>
              <a:t> ./bin/spark-submit --class "RDDRelation" --master local[4] ./Programs1/target/scala-2.10/Spark-Project_2.10-1.0.jar</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p>
          <a:p>
            <a:pPr marL="0" indent="0" defTabSz="379475">
              <a:spcBef>
                <a:spcPts val="0"/>
              </a:spcBef>
              <a:buSzTx/>
              <a:buNone/>
              <a:defRPr sz="1660">
                <a:latin typeface="Menlo"/>
                <a:ea typeface="Menlo"/>
                <a:cs typeface="Menlo"/>
                <a:sym typeface="Menlo"/>
              </a:defRPr>
            </a:pPr>
            <a:r>
              <a:t>./bin/spark-submit --class "SimpleApp" --master local[4] ./Programs/target/scala-2.10/simple-project_2.10-1.0.jar</a:t>
            </a:r>
          </a:p>
          <a:p>
            <a:pPr marL="0" indent="0" defTabSz="379475">
              <a:spcBef>
                <a:spcPts val="0"/>
              </a:spcBef>
              <a:buSzTx/>
              <a:buNone/>
              <a:defRPr sz="1660">
                <a:latin typeface="Menlo"/>
                <a:ea typeface="Menlo"/>
                <a:cs typeface="Menlo"/>
                <a:sym typeface="Menlo"/>
              </a:defRPr>
            </a:pPr>
          </a:p>
          <a:p>
            <a:pPr marL="379475" indent="-379475" defTabSz="379475">
              <a:lnSpc>
                <a:spcPts val="3300"/>
              </a:lnSpc>
              <a:spcBef>
                <a:spcPts val="800"/>
              </a:spcBef>
              <a:buSzTx/>
              <a:buNone/>
              <a:tabLst>
                <a:tab pos="114300" algn="l"/>
                <a:tab pos="368300" algn="l"/>
              </a:tabLst>
              <a:defRPr sz="996">
                <a:latin typeface="Helvetica Neue"/>
                <a:ea typeface="Helvetica Neue"/>
                <a:cs typeface="Helvetica Neue"/>
                <a:sym typeface="Helvetica Neue"/>
              </a:defRPr>
            </a:pPr>
            <a:r>
              <a:t>	</a:t>
            </a:r>
            <a:r>
              <a:rPr sz="1660"/>
              <a:t>•	if port 4040 is already occupied with some process how to check it: netstat -an | grep "LISTEN“</a:t>
            </a:r>
            <a:endParaRPr sz="1660"/>
          </a:p>
          <a:p>
            <a:pPr marL="0" indent="0" defTabSz="379475">
              <a:lnSpc>
                <a:spcPts val="3300"/>
              </a:lnSpc>
              <a:spcBef>
                <a:spcPts val="900"/>
              </a:spcBef>
              <a:buSzTx/>
              <a:buNone/>
              <a:defRPr sz="1660">
                <a:latin typeface="Helvetica Neue"/>
                <a:ea typeface="Helvetica Neue"/>
                <a:cs typeface="Helvetica Neue"/>
                <a:sym typeface="Helvetica Neue"/>
              </a:defRPr>
            </a:pPr>
          </a:p>
          <a:p>
            <a:pPr lvl="1" marL="0" indent="189737" defTabSz="379475">
              <a:spcBef>
                <a:spcPts val="800"/>
              </a:spcBef>
              <a:buSzTx/>
              <a:buNone/>
              <a:defRPr sz="1660">
                <a:latin typeface="Menlo"/>
                <a:ea typeface="Menlo"/>
                <a:cs typeface="Menlo"/>
                <a:sym typeface="Menlo"/>
              </a:defRPr>
            </a:pPr>
            <a:r>
              <a:t>killing a process in mac:</a:t>
            </a:r>
          </a:p>
          <a:p>
            <a:pPr marL="0" indent="0" defTabSz="379475">
              <a:lnSpc>
                <a:spcPts val="3300"/>
              </a:lnSpc>
              <a:spcBef>
                <a:spcPts val="900"/>
              </a:spcBef>
              <a:buSzTx/>
              <a:buNone/>
              <a:defRPr sz="1660">
                <a:latin typeface="Helvetica Neue"/>
                <a:ea typeface="Helvetica Neue"/>
                <a:cs typeface="Helvetica Neue"/>
                <a:sym typeface="Helvetica Neue"/>
              </a:defRPr>
            </a:pPr>
          </a:p>
          <a:p>
            <a:pPr marL="379475" indent="-379475" defTabSz="379475">
              <a:spcBef>
                <a:spcPts val="800"/>
              </a:spcBef>
              <a:buSzTx/>
              <a:buNone/>
              <a:tabLst>
                <a:tab pos="114300" algn="l"/>
                <a:tab pos="368300" algn="l"/>
              </a:tabLst>
              <a:defRPr sz="1660">
                <a:latin typeface="Times"/>
                <a:ea typeface="Times"/>
                <a:cs typeface="Times"/>
                <a:sym typeface="Times"/>
              </a:defRPr>
            </a:pPr>
            <a:r>
              <a:t>	•	netstat -an | grep "LISTEN “</a:t>
            </a:r>
          </a:p>
          <a:p>
            <a:pPr marL="379475" indent="-379475" defTabSz="379475">
              <a:spcBef>
                <a:spcPts val="800"/>
              </a:spcBef>
              <a:buSzTx/>
              <a:buNone/>
              <a:tabLst>
                <a:tab pos="114300" algn="l"/>
                <a:tab pos="368300" algn="l"/>
              </a:tabLst>
              <a:defRPr sz="1660">
                <a:latin typeface="Times"/>
                <a:ea typeface="Times"/>
                <a:cs typeface="Times"/>
                <a:sym typeface="Times"/>
              </a:defRPr>
            </a:pPr>
            <a:r>
              <a:t>	•	lsof -i tcp:4040 (this will find the pid for tcp process running on port 4040</a:t>
            </a:r>
          </a:p>
          <a:p>
            <a:pPr marL="379475" indent="-379475" defTabSz="379475">
              <a:spcBef>
                <a:spcPts val="800"/>
              </a:spcBef>
              <a:buSzTx/>
              <a:buNone/>
              <a:tabLst>
                <a:tab pos="114300" algn="l"/>
                <a:tab pos="368300" algn="l"/>
              </a:tabLst>
              <a:defRPr sz="1660">
                <a:latin typeface="Times"/>
                <a:ea typeface="Times"/>
                <a:cs typeface="Times"/>
                <a:sym typeface="Times"/>
              </a:defRPr>
            </a:pPr>
            <a:r>
              <a:t>	•	kill -9 &lt;PID&gt;</a:t>
            </a:r>
          </a:p>
          <a:p>
            <a:pPr marL="0" indent="0" defTabSz="379475">
              <a:spcBef>
                <a:spcPts val="900"/>
              </a:spcBef>
              <a:buSzTx/>
              <a:buNone/>
              <a:defRPr sz="996">
                <a:latin typeface="Times"/>
                <a:ea typeface="Times"/>
                <a:cs typeface="Times"/>
                <a:sym typeface="Times"/>
              </a:defRPr>
            </a:pPr>
          </a:p>
          <a:p>
            <a:pPr marL="0" indent="0" defTabSz="379475">
              <a:spcBef>
                <a:spcPts val="0"/>
              </a:spcBef>
              <a:buSzTx/>
              <a:buNone/>
              <a:defRPr sz="1660">
                <a:latin typeface="Menlo"/>
                <a:ea typeface="Menlo"/>
                <a:cs typeface="Menlo"/>
                <a:sym typeface="Menlo"/>
              </a:defRPr>
            </a:pPr>
            <a:r>
              <a:t> </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title"/>
          </p:nvPr>
        </p:nvSpPr>
        <p:spPr>
          <a:xfrm>
            <a:off x="952500" y="444500"/>
            <a:ext cx="11099800" cy="755915"/>
          </a:xfrm>
          <a:prstGeom prst="rect">
            <a:avLst/>
          </a:prstGeom>
        </p:spPr>
        <p:txBody>
          <a:bodyPr/>
          <a:lstStyle>
            <a:lvl1pPr defTabSz="286258">
              <a:defRPr sz="3920"/>
            </a:lvl1pPr>
          </a:lstStyle>
          <a:p>
            <a:pPr/>
            <a:r>
              <a:t>Important classes\Objects &amp; Functions in SPARK</a:t>
            </a:r>
          </a:p>
        </p:txBody>
      </p:sp>
      <p:sp>
        <p:nvSpPr>
          <p:cNvPr id="612" name="Shape 612"/>
          <p:cNvSpPr/>
          <p:nvPr>
            <p:ph type="body" idx="1"/>
          </p:nvPr>
        </p:nvSpPr>
        <p:spPr>
          <a:xfrm>
            <a:off x="952500" y="1361612"/>
            <a:ext cx="11451366" cy="7932076"/>
          </a:xfrm>
          <a:prstGeom prst="rect">
            <a:avLst/>
          </a:prstGeom>
        </p:spPr>
        <p:txBody>
          <a:bodyPr anchor="t"/>
          <a:lstStyle/>
          <a:p>
            <a:pPr marL="435609" indent="-435609" defTabSz="572516">
              <a:spcBef>
                <a:spcPts val="900"/>
              </a:spcBef>
              <a:defRPr sz="1960" u="sng"/>
            </a:pPr>
            <a:r>
              <a:t>CLASSES:</a:t>
            </a:r>
          </a:p>
          <a:p>
            <a:pPr lvl="1" marL="677615" indent="-242005" defTabSz="572516">
              <a:spcBef>
                <a:spcPts val="900"/>
              </a:spcBef>
              <a:defRPr sz="1960"/>
            </a:pPr>
            <a:r>
              <a:rPr b="1" i="1">
                <a:latin typeface="Helvetica"/>
                <a:ea typeface="Helvetica"/>
                <a:cs typeface="Helvetica"/>
                <a:sym typeface="Helvetica"/>
              </a:rPr>
              <a:t>SPARKCONF</a:t>
            </a:r>
            <a:r>
              <a:t>: Configuration for a Spark application. Used to set various Spark parameters as key-value pairs.</a:t>
            </a:r>
          </a:p>
          <a:p>
            <a:pPr lvl="3" marL="1548835" indent="-242005" defTabSz="572516">
              <a:spcBef>
                <a:spcPts val="900"/>
              </a:spcBef>
              <a:defRPr sz="1960"/>
            </a:pPr>
            <a:r>
              <a:rPr b="1">
                <a:latin typeface="Helvetica"/>
                <a:ea typeface="Helvetica"/>
                <a:cs typeface="Helvetica"/>
                <a:sym typeface="Helvetica"/>
              </a:rPr>
              <a:t>Most of the time, you would create a SparkConf object with new SparkConf()</a:t>
            </a:r>
            <a:r>
              <a:t>, which will load values from any </a:t>
            </a:r>
            <a:r>
              <a:rPr b="1">
                <a:latin typeface="Helvetica"/>
                <a:ea typeface="Helvetica"/>
                <a:cs typeface="Helvetica"/>
                <a:sym typeface="Helvetica"/>
              </a:rPr>
              <a:t>spark.* Java system properties</a:t>
            </a:r>
            <a:r>
              <a:t> set in your application as well. In this case, parameters you set directly on the SparkConf object take priority over system properties.</a:t>
            </a:r>
          </a:p>
          <a:p>
            <a:pPr lvl="3" marL="1548835" indent="-242005" defTabSz="572516">
              <a:spcBef>
                <a:spcPts val="900"/>
              </a:spcBef>
              <a:defRPr sz="1960"/>
            </a:pPr>
            <a:r>
              <a:rPr b="1" i="1">
                <a:latin typeface="Helvetica"/>
                <a:ea typeface="Helvetica"/>
                <a:cs typeface="Helvetica"/>
                <a:sym typeface="Helvetica"/>
              </a:rPr>
              <a:t>All setter methods</a:t>
            </a:r>
            <a:r>
              <a:t> in this class support chaining. For example, you can write new </a:t>
            </a:r>
            <a:r>
              <a:rPr b="1" i="1">
                <a:latin typeface="Helvetica"/>
                <a:ea typeface="Helvetica"/>
                <a:cs typeface="Helvetica"/>
                <a:sym typeface="Helvetica"/>
              </a:rPr>
              <a:t>SparkConf().setMaster("local").setAppName("My app")</a:t>
            </a:r>
            <a:r>
              <a:t>.</a:t>
            </a:r>
          </a:p>
          <a:p>
            <a:pPr lvl="3" marL="1548835" indent="-242005" defTabSz="572516">
              <a:spcBef>
                <a:spcPts val="900"/>
              </a:spcBef>
              <a:defRPr sz="1960"/>
            </a:pPr>
            <a:r>
              <a:t>Note that once a SparkConf object is passed to Spark, it is cloned and can no longer be modified by the user. </a:t>
            </a:r>
            <a:r>
              <a:rPr b="1" i="1">
                <a:latin typeface="Helvetica"/>
                <a:ea typeface="Helvetica"/>
                <a:cs typeface="Helvetica"/>
                <a:sym typeface="Helvetica"/>
              </a:rPr>
              <a:t>Spark does not support modifying the configuration at runtime.</a:t>
            </a:r>
            <a:endParaRPr b="1" i="1">
              <a:latin typeface="Helvetica"/>
              <a:ea typeface="Helvetica"/>
              <a:cs typeface="Helvetica"/>
              <a:sym typeface="Helvetica"/>
            </a:endParaRPr>
          </a:p>
          <a:p>
            <a:pPr lvl="3" marL="0" indent="672084" defTabSz="572516">
              <a:spcBef>
                <a:spcPts val="900"/>
              </a:spcBef>
              <a:buSzTx/>
              <a:buNone/>
              <a:defRPr sz="1960"/>
            </a:pPr>
            <a:r>
              <a:rPr u="sng">
                <a:hlinkClick r:id="rId2" invalidUrl="" action="" tgtFrame="" tooltip="" history="1" highlightClick="0" endSnd="0"/>
              </a:rPr>
              <a:t>https://spark.apache.org/docs/preview/api/scala/index.html#org.apache.spark.SparkConf</a:t>
            </a:r>
            <a:endParaRPr b="1" i="1">
              <a:latin typeface="Helvetica"/>
              <a:ea typeface="Helvetica"/>
              <a:cs typeface="Helvetica"/>
              <a:sym typeface="Helvetica"/>
            </a:endParaRPr>
          </a:p>
          <a:p>
            <a:pPr lvl="3" marL="0" indent="672084" defTabSz="572516">
              <a:spcBef>
                <a:spcPts val="900"/>
              </a:spcBef>
              <a:buSzTx/>
              <a:buNone/>
              <a:defRPr sz="1960"/>
            </a:pPr>
            <a:endParaRPr b="1" i="1">
              <a:latin typeface="Helvetica"/>
              <a:ea typeface="Helvetica"/>
              <a:cs typeface="Helvetica"/>
              <a:sym typeface="Helvetica"/>
            </a:endParaRPr>
          </a:p>
          <a:p>
            <a:pPr lvl="1" marL="677615" indent="-242005" defTabSz="572516">
              <a:spcBef>
                <a:spcPts val="900"/>
              </a:spcBef>
              <a:defRPr sz="1960"/>
            </a:pPr>
            <a:r>
              <a:rPr b="1" i="1">
                <a:latin typeface="Helvetica"/>
                <a:ea typeface="Helvetica"/>
                <a:cs typeface="Helvetica"/>
                <a:sym typeface="Helvetica"/>
              </a:rPr>
              <a:t>SPARKCONTEXT: </a:t>
            </a:r>
            <a:r>
              <a:rPr i="1"/>
              <a:t>Main entry point for Spark functionality. A SparkContext represents the connection to a Spark cluster, and </a:t>
            </a:r>
            <a:r>
              <a:rPr b="1" i="1">
                <a:latin typeface="Helvetica"/>
                <a:ea typeface="Helvetica"/>
                <a:cs typeface="Helvetica"/>
                <a:sym typeface="Helvetica"/>
              </a:rPr>
              <a:t>can be used to create RDDs, accumulators and broadcast variables on that cluster.</a:t>
            </a:r>
            <a:endParaRPr b="1" i="1">
              <a:latin typeface="Helvetica"/>
              <a:ea typeface="Helvetica"/>
              <a:cs typeface="Helvetica"/>
              <a:sym typeface="Helvetica"/>
            </a:endParaRPr>
          </a:p>
          <a:p>
            <a:pPr lvl="3" marL="1548835" indent="-242005" defTabSz="572516">
              <a:spcBef>
                <a:spcPts val="900"/>
              </a:spcBef>
              <a:defRPr sz="1960"/>
            </a:pPr>
            <a:r>
              <a:rPr b="1" i="1">
                <a:latin typeface="Helvetica"/>
                <a:ea typeface="Helvetica"/>
                <a:cs typeface="Helvetica"/>
                <a:sym typeface="Helvetica"/>
              </a:rPr>
              <a:t>Only one SparkContext may be active per JVM</a:t>
            </a:r>
            <a:r>
              <a:rPr i="1"/>
              <a:t>. You must stop() the active SparkContext before creating a new one. </a:t>
            </a:r>
            <a:r>
              <a:rPr b="1" i="1">
                <a:latin typeface="Helvetica"/>
                <a:ea typeface="Helvetica"/>
                <a:cs typeface="Helvetica"/>
                <a:sym typeface="Helvetica"/>
              </a:rPr>
              <a:t>This limitation may eventually be removed.</a:t>
            </a:r>
            <a:endParaRPr b="1" i="1">
              <a:latin typeface="Helvetica"/>
              <a:ea typeface="Helvetica"/>
              <a:cs typeface="Helvetica"/>
              <a:sym typeface="Helvetica"/>
            </a:endParaRPr>
          </a:p>
          <a:p>
            <a:pPr lvl="1" marL="0" indent="224027" defTabSz="572516">
              <a:spcBef>
                <a:spcPts val="900"/>
              </a:spcBef>
              <a:buSzTx/>
              <a:buNone/>
              <a:defRPr sz="1960" u="sng"/>
            </a:pPr>
            <a:endParaRPr b="1" i="1">
              <a:latin typeface="Helvetica"/>
              <a:ea typeface="Helvetica"/>
              <a:cs typeface="Helvetica"/>
              <a:sym typeface="Helvetica"/>
            </a:endParaRPr>
          </a:p>
          <a:p>
            <a:pPr lvl="1" marL="0" indent="224027" defTabSz="572516">
              <a:spcBef>
                <a:spcPts val="900"/>
              </a:spcBef>
              <a:buSzTx/>
              <a:buNone/>
              <a:defRPr sz="1960" u="sng"/>
            </a:pPr>
            <a:r>
              <a:rPr>
                <a:hlinkClick r:id="rId3" invalidUrl="" action="" tgtFrame="" tooltip="" history="1" highlightClick="0" endSnd="0"/>
              </a:rPr>
              <a:t>https://spark.apache.org/docs/preview/api/scala/index.html#org.apache.spark.SparkContext</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title"/>
          </p:nvPr>
        </p:nvSpPr>
        <p:spPr>
          <a:xfrm>
            <a:off x="952500" y="377882"/>
            <a:ext cx="11099800" cy="1404560"/>
          </a:xfrm>
          <a:prstGeom prst="rect">
            <a:avLst/>
          </a:prstGeom>
        </p:spPr>
        <p:txBody>
          <a:bodyPr/>
          <a:lstStyle/>
          <a:p>
            <a:pPr defTabSz="286258">
              <a:defRPr sz="3920"/>
            </a:pPr>
            <a:r>
              <a:t>Important classes\Objects &amp; Functions in SPARK</a:t>
            </a:r>
          </a:p>
          <a:p>
            <a:pPr defTabSz="286258">
              <a:defRPr sz="3920"/>
            </a:pPr>
            <a:r>
              <a:t>continued…</a:t>
            </a:r>
          </a:p>
        </p:txBody>
      </p:sp>
      <p:sp>
        <p:nvSpPr>
          <p:cNvPr id="615" name="Shape 615"/>
          <p:cNvSpPr/>
          <p:nvPr>
            <p:ph type="body" idx="1"/>
          </p:nvPr>
        </p:nvSpPr>
        <p:spPr>
          <a:xfrm>
            <a:off x="952500" y="1688188"/>
            <a:ext cx="11099800" cy="7822603"/>
          </a:xfrm>
          <a:prstGeom prst="rect">
            <a:avLst/>
          </a:prstGeom>
        </p:spPr>
        <p:txBody>
          <a:bodyPr anchor="t"/>
          <a:lstStyle/>
          <a:p>
            <a:pPr marL="337820" indent="-337820" defTabSz="443991">
              <a:spcBef>
                <a:spcPts val="700"/>
              </a:spcBef>
              <a:defRPr sz="1520"/>
            </a:pPr>
            <a:r>
              <a:rPr b="1" i="1">
                <a:latin typeface="Helvetica"/>
                <a:ea typeface="Helvetica"/>
                <a:cs typeface="Helvetica"/>
                <a:sym typeface="Helvetica"/>
              </a:rPr>
              <a:t>SQLContext:</a:t>
            </a:r>
            <a:r>
              <a:t> The entry point for working with structured data (rows and columns) in Spark 1.x. As of Spark 2.0, this is replaced by </a:t>
            </a:r>
            <a:r>
              <a:rPr b="1">
                <a:latin typeface="Helvetica"/>
                <a:ea typeface="Helvetica"/>
                <a:cs typeface="Helvetica"/>
                <a:sym typeface="Helvetica"/>
              </a:rPr>
              <a:t>SparkSession</a:t>
            </a:r>
            <a:r>
              <a:t>. However, we are keeping the class here for backward compatibility. </a:t>
            </a:r>
          </a:p>
          <a:p>
            <a:pPr marL="0" indent="0" defTabSz="443991">
              <a:spcBef>
                <a:spcPts val="700"/>
              </a:spcBef>
              <a:buSzTx/>
              <a:buNone/>
              <a:defRPr sz="1520"/>
            </a:pPr>
            <a:r>
              <a:rPr u="sng">
                <a:hlinkClick r:id="rId2" invalidUrl="" action="" tgtFrame="" tooltip="" history="1" highlightClick="0" endSnd="0"/>
              </a:rPr>
              <a:t>https://spark.apache.org/docs/preview/api/scala/index.html#org.apache.spark.sql.SQLContext</a:t>
            </a:r>
          </a:p>
          <a:p>
            <a:pPr marL="0" indent="0" defTabSz="443991">
              <a:spcBef>
                <a:spcPts val="700"/>
              </a:spcBef>
              <a:buSzTx/>
              <a:buNone/>
              <a:defRPr sz="1520"/>
            </a:pPr>
          </a:p>
          <a:p>
            <a:pPr marL="187677" indent="-187677" defTabSz="443991">
              <a:spcBef>
                <a:spcPts val="700"/>
              </a:spcBef>
              <a:defRPr b="1" i="1" sz="1520">
                <a:latin typeface="Helvetica"/>
                <a:ea typeface="Helvetica"/>
                <a:cs typeface="Helvetica"/>
                <a:sym typeface="Helvetica"/>
              </a:defRPr>
            </a:pPr>
            <a:r>
              <a:t>RDDs: Resilient Distributed Datasets:- </a:t>
            </a:r>
            <a:r>
              <a:rPr b="0">
                <a:latin typeface="+mn-lt"/>
                <a:ea typeface="+mn-ea"/>
                <a:cs typeface="+mn-cs"/>
                <a:sym typeface="Helvetica Light"/>
              </a:rPr>
              <a:t>Spark revolves around the concept of a resilient distributed dataset (RDD), which </a:t>
            </a:r>
            <a:r>
              <a:t>is a fault-tolerant collection of elements that can be operated on in parallel</a:t>
            </a:r>
            <a:r>
              <a:rPr b="0">
                <a:latin typeface="+mn-lt"/>
                <a:ea typeface="+mn-ea"/>
                <a:cs typeface="+mn-cs"/>
                <a:sym typeface="Helvetica Light"/>
              </a:rPr>
              <a:t>. </a:t>
            </a:r>
            <a:endParaRPr b="0">
              <a:latin typeface="+mn-lt"/>
              <a:ea typeface="+mn-ea"/>
              <a:cs typeface="+mn-cs"/>
              <a:sym typeface="Helvetica Light"/>
            </a:endParaRPr>
          </a:p>
          <a:p>
            <a:pPr lvl="1" marL="525497" indent="-187677" defTabSz="443991">
              <a:spcBef>
                <a:spcPts val="700"/>
              </a:spcBef>
              <a:defRPr b="1" i="1" sz="1520">
                <a:latin typeface="Helvetica"/>
                <a:ea typeface="Helvetica"/>
                <a:cs typeface="Helvetica"/>
                <a:sym typeface="Helvetica"/>
              </a:defRPr>
            </a:pPr>
            <a:r>
              <a:rPr b="0">
                <a:latin typeface="+mn-lt"/>
                <a:ea typeface="+mn-ea"/>
                <a:cs typeface="+mn-cs"/>
                <a:sym typeface="Helvetica Light"/>
              </a:rPr>
              <a:t>There are two ways to create RDDs: parallelising an existing collection in your driver program, </a:t>
            </a:r>
            <a:endParaRPr b="0">
              <a:latin typeface="+mn-lt"/>
              <a:ea typeface="+mn-ea"/>
              <a:cs typeface="+mn-cs"/>
              <a:sym typeface="Helvetica Light"/>
            </a:endParaRPr>
          </a:p>
          <a:p>
            <a:pPr lvl="2" marL="863317" indent="-187677" defTabSz="443991">
              <a:spcBef>
                <a:spcPts val="700"/>
              </a:spcBef>
              <a:defRPr b="1" i="1" sz="1520">
                <a:latin typeface="Helvetica"/>
                <a:ea typeface="Helvetica"/>
                <a:cs typeface="Helvetica"/>
                <a:sym typeface="Helvetica"/>
              </a:defRPr>
            </a:pPr>
            <a:r>
              <a:rPr b="0">
                <a:latin typeface="+mn-lt"/>
                <a:ea typeface="+mn-ea"/>
                <a:cs typeface="+mn-cs"/>
                <a:sym typeface="Helvetica Light"/>
              </a:rPr>
              <a:t>sc.parallelize(data) </a:t>
            </a:r>
            <a:endParaRPr b="0">
              <a:latin typeface="+mn-lt"/>
              <a:ea typeface="+mn-ea"/>
              <a:cs typeface="+mn-cs"/>
              <a:sym typeface="Helvetica Light"/>
            </a:endParaRPr>
          </a:p>
          <a:p>
            <a:pPr lvl="3" marL="1201137" indent="-187677" defTabSz="443991">
              <a:spcBef>
                <a:spcPts val="700"/>
              </a:spcBef>
              <a:defRPr b="1" i="1" sz="1520">
                <a:latin typeface="Helvetica"/>
                <a:ea typeface="Helvetica"/>
                <a:cs typeface="Helvetica"/>
                <a:sym typeface="Helvetica"/>
              </a:defRPr>
            </a:pPr>
            <a:r>
              <a:rPr b="0">
                <a:latin typeface="+mn-lt"/>
                <a:ea typeface="+mn-ea"/>
                <a:cs typeface="+mn-cs"/>
                <a:sym typeface="Helvetica Light"/>
              </a:rPr>
              <a:t>One important parameter for parallel collections is the number of partitions to cut the dataset into. Spark will run one task for each partition of the cluster. Typically you want 2-4 partitions for each CPU in your cluster. sc.parallelize(data, 2)</a:t>
            </a:r>
            <a:endParaRPr b="0">
              <a:latin typeface="+mn-lt"/>
              <a:ea typeface="+mn-ea"/>
              <a:cs typeface="+mn-cs"/>
              <a:sym typeface="Helvetica Light"/>
            </a:endParaRPr>
          </a:p>
          <a:p>
            <a:pPr lvl="1" marL="525497" indent="-187677" defTabSz="443991">
              <a:spcBef>
                <a:spcPts val="700"/>
              </a:spcBef>
              <a:defRPr b="1" i="1" sz="1520">
                <a:latin typeface="Helvetica"/>
                <a:ea typeface="Helvetica"/>
                <a:cs typeface="Helvetica"/>
                <a:sym typeface="Helvetica"/>
              </a:defRPr>
            </a:pPr>
            <a:r>
              <a:rPr b="0">
                <a:latin typeface="+mn-lt"/>
                <a:ea typeface="+mn-ea"/>
                <a:cs typeface="+mn-cs"/>
                <a:sym typeface="Helvetica Light"/>
              </a:rPr>
              <a:t>Referencing a dataset in an external storage system, such as a shared filesystem, HDFS, HBase, or any data source offering a Hadoop InputFormat.</a:t>
            </a:r>
          </a:p>
          <a:p>
            <a:pPr marL="187677" indent="-187677" defTabSz="443991">
              <a:spcBef>
                <a:spcPts val="700"/>
              </a:spcBef>
              <a:defRPr b="1" i="1" sz="1520">
                <a:latin typeface="Helvetica"/>
                <a:ea typeface="Helvetica"/>
                <a:cs typeface="Helvetica"/>
                <a:sym typeface="Helvetica"/>
              </a:defRPr>
            </a:pPr>
          </a:p>
          <a:p>
            <a:pPr marL="187677" indent="-187677" defTabSz="443991">
              <a:spcBef>
                <a:spcPts val="700"/>
              </a:spcBef>
              <a:defRPr b="1" i="1" sz="1520">
                <a:latin typeface="Helvetica"/>
                <a:ea typeface="Helvetica"/>
                <a:cs typeface="Helvetica"/>
                <a:sym typeface="Helvetica"/>
              </a:defRPr>
            </a:pPr>
            <a:r>
              <a:t>RDD Operations: </a:t>
            </a:r>
          </a:p>
          <a:p>
            <a:pPr lvl="1" marL="525497" indent="-187677" defTabSz="443991">
              <a:spcBef>
                <a:spcPts val="700"/>
              </a:spcBef>
              <a:defRPr b="1" i="1" sz="1520">
                <a:latin typeface="Helvetica"/>
                <a:ea typeface="Helvetica"/>
                <a:cs typeface="Helvetica"/>
                <a:sym typeface="Helvetica"/>
              </a:defRPr>
            </a:pPr>
            <a:r>
              <a:t>Transformation: </a:t>
            </a:r>
            <a:r>
              <a:rPr b="0">
                <a:latin typeface="+mn-lt"/>
                <a:ea typeface="+mn-ea"/>
                <a:cs typeface="+mn-cs"/>
                <a:sym typeface="Helvetica Light"/>
              </a:rPr>
              <a:t>Transformations, which create a new dataset from an existing one. All transformations in spark are lazy.</a:t>
            </a:r>
            <a:endParaRPr b="0">
              <a:latin typeface="+mn-lt"/>
              <a:ea typeface="+mn-ea"/>
              <a:cs typeface="+mn-cs"/>
              <a:sym typeface="Helvetica Light"/>
            </a:endParaRPr>
          </a:p>
          <a:p>
            <a:pPr lvl="2" marL="0" indent="347472" defTabSz="443991">
              <a:spcBef>
                <a:spcPts val="700"/>
              </a:spcBef>
              <a:buSzTx/>
              <a:buNone/>
              <a:defRPr b="1" i="1" sz="1520">
                <a:latin typeface="Helvetica"/>
                <a:ea typeface="Helvetica"/>
                <a:cs typeface="Helvetica"/>
                <a:sym typeface="Helvetica"/>
              </a:defRPr>
            </a:pPr>
            <a:r>
              <a:rPr b="0">
                <a:latin typeface="+mn-lt"/>
                <a:ea typeface="+mn-ea"/>
                <a:cs typeface="+mn-cs"/>
                <a:sym typeface="Helvetica Light"/>
              </a:rPr>
              <a:t>eg:</a:t>
            </a:r>
            <a:endParaRPr b="0">
              <a:latin typeface="+mn-lt"/>
              <a:ea typeface="+mn-ea"/>
              <a:cs typeface="+mn-cs"/>
              <a:sym typeface="Helvetica Light"/>
            </a:endParaRPr>
          </a:p>
          <a:p>
            <a:pPr lvl="4" marL="0" indent="694944" defTabSz="443991">
              <a:spcBef>
                <a:spcPts val="700"/>
              </a:spcBef>
              <a:buSzTx/>
              <a:buNone/>
              <a:defRPr b="1" i="1" sz="1520">
                <a:latin typeface="Helvetica"/>
                <a:ea typeface="Helvetica"/>
                <a:cs typeface="Helvetica"/>
                <a:sym typeface="Helvetica"/>
              </a:defRPr>
            </a:pPr>
            <a:r>
              <a:rPr b="0">
                <a:latin typeface="+mn-lt"/>
                <a:ea typeface="+mn-ea"/>
                <a:cs typeface="+mn-cs"/>
                <a:sym typeface="Helvetica Light"/>
              </a:rPr>
              <a:t>val lines = sc.textFile("data.txt")</a:t>
            </a:r>
            <a:endParaRPr b="0">
              <a:latin typeface="+mn-lt"/>
              <a:ea typeface="+mn-ea"/>
              <a:cs typeface="+mn-cs"/>
              <a:sym typeface="Helvetica Light"/>
            </a:endParaRPr>
          </a:p>
          <a:p>
            <a:pPr lvl="4" marL="0" indent="694944" defTabSz="443991">
              <a:spcBef>
                <a:spcPts val="700"/>
              </a:spcBef>
              <a:buSzTx/>
              <a:buNone/>
              <a:defRPr b="1" i="1" sz="1520">
                <a:latin typeface="Helvetica"/>
                <a:ea typeface="Helvetica"/>
                <a:cs typeface="Helvetica"/>
                <a:sym typeface="Helvetica"/>
              </a:defRPr>
            </a:pPr>
            <a:r>
              <a:rPr b="0">
                <a:latin typeface="+mn-lt"/>
                <a:ea typeface="+mn-ea"/>
                <a:cs typeface="+mn-cs"/>
                <a:sym typeface="Helvetica Light"/>
              </a:rPr>
              <a:t>val lineLengths = lines.map(s =&gt; s.length) ===&gt; Transformation</a:t>
            </a:r>
            <a:endParaRPr b="0">
              <a:latin typeface="+mn-lt"/>
              <a:ea typeface="+mn-ea"/>
              <a:cs typeface="+mn-cs"/>
              <a:sym typeface="Helvetica Light"/>
            </a:endParaRPr>
          </a:p>
          <a:p>
            <a:pPr lvl="1" marL="525497" indent="-187677" defTabSz="443991">
              <a:spcBef>
                <a:spcPts val="700"/>
              </a:spcBef>
              <a:defRPr b="1" i="1" sz="1520">
                <a:latin typeface="Helvetica"/>
                <a:ea typeface="Helvetica"/>
                <a:cs typeface="Helvetica"/>
                <a:sym typeface="Helvetica"/>
              </a:defRPr>
            </a:pPr>
            <a:r>
              <a:t>Action: </a:t>
            </a:r>
            <a:r>
              <a:rPr b="0">
                <a:latin typeface="+mn-lt"/>
                <a:ea typeface="+mn-ea"/>
                <a:cs typeface="+mn-cs"/>
                <a:sym typeface="Helvetica Light"/>
              </a:rPr>
              <a:t>On the other hand, reduce is an action that aggregates all the elements of the RDD using some function and returns the final result to the driver program (although there is also a parallel reduceByKey that returns a distributed dataset) e.g.: val result = lineLengths.reduce((a,b) =&gt; a+b)</a:t>
            </a:r>
            <a:endParaRPr b="0">
              <a:latin typeface="+mn-lt"/>
              <a:ea typeface="+mn-ea"/>
              <a:cs typeface="+mn-cs"/>
              <a:sym typeface="Helvetica Light"/>
            </a:endParaRPr>
          </a:p>
          <a:p>
            <a:pPr lvl="1" marL="525497" indent="-187677" defTabSz="443991">
              <a:spcBef>
                <a:spcPts val="700"/>
              </a:spcBef>
              <a:defRPr b="1" i="1" sz="1520">
                <a:latin typeface="Helvetica"/>
                <a:ea typeface="Helvetica"/>
                <a:cs typeface="Helvetica"/>
                <a:sym typeface="Helvetica"/>
              </a:defRPr>
            </a:pPr>
            <a:r>
              <a:t>PERSIST &amp; CACHE:</a:t>
            </a:r>
            <a:r>
              <a:rPr b="0">
                <a:latin typeface="+mn-lt"/>
                <a:ea typeface="+mn-ea"/>
                <a:cs typeface="+mn-cs"/>
                <a:sym typeface="Helvetica Light"/>
              </a:rPr>
              <a:t>  By default, each transformed RDD may be recomputed each time you run an action on it. However, you may also persist an RDD in memory using the persist (or cache) method, in which case Spark will keep the elements around on the cluster for much faster access the next time you query it. eg: lineLengths.persist()</a:t>
            </a:r>
            <a:endParaRPr b="0">
              <a:latin typeface="+mn-lt"/>
              <a:ea typeface="+mn-ea"/>
              <a:cs typeface="+mn-cs"/>
              <a:sym typeface="Helvetica Light"/>
            </a:endParaR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92" name="Group 292"/>
          <p:cNvGrpSpPr/>
          <p:nvPr/>
        </p:nvGrpSpPr>
        <p:grpSpPr>
          <a:xfrm>
            <a:off x="380442" y="1140204"/>
            <a:ext cx="4801231" cy="4816586"/>
            <a:chOff x="0" y="0"/>
            <a:chExt cx="4801229" cy="4816585"/>
          </a:xfrm>
        </p:grpSpPr>
        <p:sp>
          <p:nvSpPr>
            <p:cNvPr id="284" name="Shape 284"/>
            <p:cNvSpPr/>
            <p:nvPr/>
          </p:nvSpPr>
          <p:spPr>
            <a:xfrm>
              <a:off x="0" y="0"/>
              <a:ext cx="4801230" cy="4816586"/>
            </a:xfrm>
            <a:prstGeom prst="ellipse">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defRPr sz="2400">
                  <a:solidFill>
                    <a:srgbClr val="FFFFFF"/>
                  </a:solidFill>
                </a:defRPr>
              </a:pPr>
            </a:p>
          </p:txBody>
        </p:sp>
        <p:sp>
          <p:nvSpPr>
            <p:cNvPr id="285" name="Shape 285"/>
            <p:cNvSpPr/>
            <p:nvPr/>
          </p:nvSpPr>
          <p:spPr>
            <a:xfrm>
              <a:off x="917835" y="685838"/>
              <a:ext cx="2965559" cy="708164"/>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File - Blocks 1,2,3</a:t>
              </a:r>
            </a:p>
          </p:txBody>
        </p:sp>
        <p:sp>
          <p:nvSpPr>
            <p:cNvPr id="286" name="Shape 286"/>
            <p:cNvSpPr/>
            <p:nvPr/>
          </p:nvSpPr>
          <p:spPr>
            <a:xfrm>
              <a:off x="902347" y="2214791"/>
              <a:ext cx="3334299" cy="1532325"/>
            </a:xfrm>
            <a:prstGeom prst="roundRect">
              <a:avLst>
                <a:gd name="adj" fmla="val 9146"/>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400">
                  <a:solidFill>
                    <a:srgbClr val="FFFFFF"/>
                  </a:solidFill>
                </a:defRPr>
              </a:lvl1pPr>
            </a:lstStyle>
            <a:p>
              <a:pPr/>
              <a:r>
                <a:t>TextFileRDD</a:t>
              </a:r>
            </a:p>
          </p:txBody>
        </p:sp>
        <p:sp>
          <p:nvSpPr>
            <p:cNvPr id="287" name="Shape 287"/>
            <p:cNvSpPr/>
            <p:nvPr/>
          </p:nvSpPr>
          <p:spPr>
            <a:xfrm>
              <a:off x="2414616" y="1377942"/>
              <a:ext cx="31456" cy="8278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sp>
          <p:nvSpPr>
            <p:cNvPr id="288" name="Shape 288"/>
            <p:cNvSpPr/>
            <p:nvPr/>
          </p:nvSpPr>
          <p:spPr>
            <a:xfrm>
              <a:off x="1026362"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a:t>
              </a:r>
            </a:p>
          </p:txBody>
        </p:sp>
        <p:sp>
          <p:nvSpPr>
            <p:cNvPr id="289" name="Shape 289"/>
            <p:cNvSpPr/>
            <p:nvPr/>
          </p:nvSpPr>
          <p:spPr>
            <a:xfrm>
              <a:off x="2102316"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P2</a:t>
              </a:r>
            </a:p>
          </p:txBody>
        </p:sp>
        <p:sp>
          <p:nvSpPr>
            <p:cNvPr id="290" name="Shape 290"/>
            <p:cNvSpPr/>
            <p:nvPr/>
          </p:nvSpPr>
          <p:spPr>
            <a:xfrm>
              <a:off x="3180486"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P3</a:t>
              </a:r>
            </a:p>
          </p:txBody>
        </p:sp>
        <p:sp>
          <p:nvSpPr>
            <p:cNvPr id="291" name="Shape 291"/>
            <p:cNvSpPr/>
            <p:nvPr/>
          </p:nvSpPr>
          <p:spPr>
            <a:xfrm>
              <a:off x="1288183" y="2906878"/>
              <a:ext cx="410719"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P1</a:t>
              </a:r>
            </a:p>
          </p:txBody>
        </p:sp>
      </p:grpSp>
      <p:sp>
        <p:nvSpPr>
          <p:cNvPr id="293" name="Shape 293"/>
          <p:cNvSpPr/>
          <p:nvPr/>
        </p:nvSpPr>
        <p:spPr>
          <a:xfrm>
            <a:off x="2393580" y="1104322"/>
            <a:ext cx="77495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W1</a:t>
            </a:r>
          </a:p>
        </p:txBody>
      </p:sp>
      <p:grpSp>
        <p:nvGrpSpPr>
          <p:cNvPr id="301" name="Group 301"/>
          <p:cNvGrpSpPr/>
          <p:nvPr/>
        </p:nvGrpSpPr>
        <p:grpSpPr>
          <a:xfrm>
            <a:off x="6714278" y="1294913"/>
            <a:ext cx="4801231" cy="4816586"/>
            <a:chOff x="0" y="0"/>
            <a:chExt cx="4801229" cy="4816585"/>
          </a:xfrm>
        </p:grpSpPr>
        <p:sp>
          <p:nvSpPr>
            <p:cNvPr id="294" name="Shape 294"/>
            <p:cNvSpPr/>
            <p:nvPr/>
          </p:nvSpPr>
          <p:spPr>
            <a:xfrm>
              <a:off x="0" y="0"/>
              <a:ext cx="4801230" cy="4816586"/>
            </a:xfrm>
            <a:prstGeom prst="ellipse">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defRPr sz="2400">
                  <a:solidFill>
                    <a:srgbClr val="FFFFFF"/>
                  </a:solidFill>
                </a:defRPr>
              </a:pPr>
            </a:p>
          </p:txBody>
        </p:sp>
        <p:sp>
          <p:nvSpPr>
            <p:cNvPr id="295" name="Shape 295"/>
            <p:cNvSpPr/>
            <p:nvPr/>
          </p:nvSpPr>
          <p:spPr>
            <a:xfrm>
              <a:off x="917835" y="685838"/>
              <a:ext cx="2965559" cy="708164"/>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File - Blocks 4,5,6</a:t>
              </a:r>
            </a:p>
          </p:txBody>
        </p:sp>
        <p:sp>
          <p:nvSpPr>
            <p:cNvPr id="296" name="Shape 296"/>
            <p:cNvSpPr/>
            <p:nvPr/>
          </p:nvSpPr>
          <p:spPr>
            <a:xfrm>
              <a:off x="902347" y="2214791"/>
              <a:ext cx="3334299" cy="1532325"/>
            </a:xfrm>
            <a:prstGeom prst="roundRect">
              <a:avLst>
                <a:gd name="adj" fmla="val 9146"/>
              </a:avLst>
            </a:pr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400">
                  <a:solidFill>
                    <a:srgbClr val="FFFFFF"/>
                  </a:solidFill>
                </a:defRPr>
              </a:lvl1pPr>
            </a:lstStyle>
            <a:p>
              <a:pPr/>
              <a:r>
                <a:t>TextFileRDD</a:t>
              </a:r>
            </a:p>
          </p:txBody>
        </p:sp>
        <p:sp>
          <p:nvSpPr>
            <p:cNvPr id="297" name="Shape 297"/>
            <p:cNvSpPr/>
            <p:nvPr/>
          </p:nvSpPr>
          <p:spPr>
            <a:xfrm>
              <a:off x="2414616" y="1377942"/>
              <a:ext cx="31456" cy="8278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sp>
          <p:nvSpPr>
            <p:cNvPr id="298" name="Shape 298"/>
            <p:cNvSpPr/>
            <p:nvPr/>
          </p:nvSpPr>
          <p:spPr>
            <a:xfrm>
              <a:off x="1026362"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P1</a:t>
              </a:r>
            </a:p>
          </p:txBody>
        </p:sp>
        <p:sp>
          <p:nvSpPr>
            <p:cNvPr id="299" name="Shape 299"/>
            <p:cNvSpPr/>
            <p:nvPr/>
          </p:nvSpPr>
          <p:spPr>
            <a:xfrm>
              <a:off x="2102316"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P2</a:t>
              </a:r>
            </a:p>
          </p:txBody>
        </p:sp>
        <p:sp>
          <p:nvSpPr>
            <p:cNvPr id="300" name="Shape 300"/>
            <p:cNvSpPr/>
            <p:nvPr/>
          </p:nvSpPr>
          <p:spPr>
            <a:xfrm>
              <a:off x="3180486" y="2878571"/>
              <a:ext cx="934361" cy="463014"/>
            </a:xfrm>
            <a:prstGeom prst="roundRect">
              <a:avLst>
                <a:gd name="adj" fmla="val 30270"/>
              </a:avLst>
            </a:prstGeom>
            <a:blipFill rotWithShape="1">
              <a:blip r:embed="rId2"/>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a:r>
                <a:t>P3</a:t>
              </a:r>
            </a:p>
          </p:txBody>
        </p:sp>
      </p:grpSp>
      <p:sp>
        <p:nvSpPr>
          <p:cNvPr id="302" name="Shape 302"/>
          <p:cNvSpPr/>
          <p:nvPr/>
        </p:nvSpPr>
        <p:spPr>
          <a:xfrm>
            <a:off x="8727416" y="1344662"/>
            <a:ext cx="77495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W2</a:t>
            </a:r>
          </a:p>
        </p:txBody>
      </p:sp>
      <p:sp>
        <p:nvSpPr>
          <p:cNvPr id="303" name="Shape 303"/>
          <p:cNvSpPr/>
          <p:nvPr/>
        </p:nvSpPr>
        <p:spPr>
          <a:xfrm>
            <a:off x="2757816" y="3997437"/>
            <a:ext cx="410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P2</a:t>
            </a:r>
          </a:p>
        </p:txBody>
      </p:sp>
      <p:sp>
        <p:nvSpPr>
          <p:cNvPr id="304" name="Shape 304"/>
          <p:cNvSpPr/>
          <p:nvPr/>
        </p:nvSpPr>
        <p:spPr>
          <a:xfrm>
            <a:off x="3785361" y="3997437"/>
            <a:ext cx="410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P3</a:t>
            </a:r>
          </a:p>
        </p:txBody>
      </p:sp>
      <p:sp>
        <p:nvSpPr>
          <p:cNvPr id="305" name="Shape 305"/>
          <p:cNvSpPr/>
          <p:nvPr/>
        </p:nvSpPr>
        <p:spPr>
          <a:xfrm>
            <a:off x="9142102" y="4184927"/>
            <a:ext cx="410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P2</a:t>
            </a:r>
          </a:p>
        </p:txBody>
      </p:sp>
      <p:sp>
        <p:nvSpPr>
          <p:cNvPr id="306" name="Shape 306"/>
          <p:cNvSpPr/>
          <p:nvPr/>
        </p:nvSpPr>
        <p:spPr>
          <a:xfrm>
            <a:off x="10044145" y="4184927"/>
            <a:ext cx="661724"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P3</a:t>
            </a:r>
          </a:p>
        </p:txBody>
      </p:sp>
      <p:sp>
        <p:nvSpPr>
          <p:cNvPr id="307" name="Shape 307"/>
          <p:cNvSpPr/>
          <p:nvPr/>
        </p:nvSpPr>
        <p:spPr>
          <a:xfrm>
            <a:off x="7902820" y="4184927"/>
            <a:ext cx="410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P1</a:t>
            </a:r>
          </a:p>
        </p:txBody>
      </p:sp>
      <p:sp>
        <p:nvSpPr>
          <p:cNvPr id="308" name="Shape 308"/>
          <p:cNvSpPr/>
          <p:nvPr/>
        </p:nvSpPr>
        <p:spPr>
          <a:xfrm>
            <a:off x="1525519" y="6654046"/>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T1</a:t>
            </a:r>
          </a:p>
        </p:txBody>
      </p:sp>
      <p:sp>
        <p:nvSpPr>
          <p:cNvPr id="309" name="Shape 309"/>
          <p:cNvSpPr/>
          <p:nvPr/>
        </p:nvSpPr>
        <p:spPr>
          <a:xfrm>
            <a:off x="2764801" y="6649251"/>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T2</a:t>
            </a:r>
          </a:p>
        </p:txBody>
      </p:sp>
      <p:sp>
        <p:nvSpPr>
          <p:cNvPr id="310" name="Shape 310"/>
          <p:cNvSpPr/>
          <p:nvPr/>
        </p:nvSpPr>
        <p:spPr>
          <a:xfrm>
            <a:off x="3792346" y="6654046"/>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T3</a:t>
            </a:r>
          </a:p>
        </p:txBody>
      </p:sp>
      <p:sp>
        <p:nvSpPr>
          <p:cNvPr id="311" name="Shape 311"/>
          <p:cNvSpPr/>
          <p:nvPr/>
        </p:nvSpPr>
        <p:spPr>
          <a:xfrm>
            <a:off x="7909805" y="6656443"/>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T1</a:t>
            </a:r>
          </a:p>
        </p:txBody>
      </p:sp>
      <p:sp>
        <p:nvSpPr>
          <p:cNvPr id="312" name="Shape 312"/>
          <p:cNvSpPr/>
          <p:nvPr/>
        </p:nvSpPr>
        <p:spPr>
          <a:xfrm>
            <a:off x="9149087" y="6651648"/>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T2</a:t>
            </a:r>
          </a:p>
        </p:txBody>
      </p:sp>
      <p:sp>
        <p:nvSpPr>
          <p:cNvPr id="313" name="Shape 313"/>
          <p:cNvSpPr/>
          <p:nvPr/>
        </p:nvSpPr>
        <p:spPr>
          <a:xfrm>
            <a:off x="10176633" y="6656443"/>
            <a:ext cx="3967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T3</a:t>
            </a:r>
          </a:p>
        </p:txBody>
      </p:sp>
      <p:sp>
        <p:nvSpPr>
          <p:cNvPr id="314" name="Shape 314"/>
          <p:cNvSpPr/>
          <p:nvPr/>
        </p:nvSpPr>
        <p:spPr>
          <a:xfrm>
            <a:off x="140611" y="7022256"/>
            <a:ext cx="12460028"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pPr>
            <a:r>
              <a:t>PARTITIONS DEPEND ON :</a:t>
            </a:r>
          </a:p>
          <a:p>
            <a:pPr marL="405694" indent="-405694" algn="l">
              <a:buSzPct val="100000"/>
              <a:buAutoNum type="arabicParenR" startAt="1"/>
              <a:defRPr sz="2000"/>
            </a:pPr>
            <a:r>
              <a:t>NUMBER OF CORES AVAILABLE</a:t>
            </a:r>
          </a:p>
          <a:p>
            <a:pPr marL="405694" indent="-405694" algn="l">
              <a:buSzPct val="100000"/>
              <a:buAutoNum type="arabicParenR" startAt="1"/>
              <a:defRPr sz="2000"/>
            </a:pPr>
            <a:r>
              <a:t>IN CASE OF HDFS FILES, IT DEPENDS ON NUMBER OF  BLOCKS IN WHICH FILE IS STORED IN HDFS</a:t>
            </a:r>
          </a:p>
          <a:p>
            <a:pPr algn="l">
              <a:defRPr sz="2000"/>
            </a:pPr>
          </a:p>
          <a:p>
            <a:pPr algn="l">
              <a:defRPr sz="2000"/>
            </a:pPr>
            <a:r>
              <a:t>RESILIENT BECAUSE: DAG IS PERSISTED, SO WE CAN RECREATE THE LOST RDD FROM DAG</a:t>
            </a:r>
          </a:p>
        </p:txBody>
      </p:sp>
      <p:sp>
        <p:nvSpPr>
          <p:cNvPr id="315" name="Shape 315"/>
          <p:cNvSpPr/>
          <p:nvPr/>
        </p:nvSpPr>
        <p:spPr>
          <a:xfrm>
            <a:off x="6038570" y="4552950"/>
            <a:ext cx="927660" cy="647701"/>
          </a:xfrm>
          <a:prstGeom prst="rect">
            <a:avLst/>
          </a:prstGeom>
          <a:ln w="12700">
            <a:miter lim="400000"/>
          </a:ln>
        </p:spPr>
        <p:txBody>
          <a:bodyPr wrap="none" lIns="50800" tIns="50800" rIns="50800" bIns="50800" anchor="ctr">
            <a:spAutoFit/>
          </a:bodyPr>
          <a:lstStyle/>
          <a:p>
            <a:pPr/>
          </a:p>
        </p:txBody>
      </p:sp>
      <p:sp>
        <p:nvSpPr>
          <p:cNvPr id="316" name="Shape 316"/>
          <p:cNvSpPr/>
          <p:nvPr/>
        </p:nvSpPr>
        <p:spPr>
          <a:xfrm>
            <a:off x="283336" y="8933295"/>
            <a:ext cx="124381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Coalesce (decrease) and re-partition (Increase or decrease)</a:t>
            </a:r>
          </a:p>
        </p:txBody>
      </p:sp>
      <p:sp>
        <p:nvSpPr>
          <p:cNvPr id="317" name="Shape 317"/>
          <p:cNvSpPr/>
          <p:nvPr/>
        </p:nvSpPr>
        <p:spPr>
          <a:xfrm>
            <a:off x="1275044" y="172604"/>
            <a:ext cx="10191162"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PARTITIONING IN SPARK</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ph type="title"/>
          </p:nvPr>
        </p:nvSpPr>
        <p:spPr>
          <a:xfrm>
            <a:off x="952500" y="151383"/>
            <a:ext cx="11099800" cy="1153392"/>
          </a:xfrm>
          <a:prstGeom prst="rect">
            <a:avLst/>
          </a:prstGeom>
        </p:spPr>
        <p:txBody>
          <a:bodyPr/>
          <a:lstStyle/>
          <a:p>
            <a:pPr defTabSz="251206">
              <a:defRPr sz="3440"/>
            </a:pPr>
            <a:r>
              <a:t>Important classes\Objects &amp; Functions in SPARK</a:t>
            </a:r>
          </a:p>
          <a:p>
            <a:pPr lvl="3" indent="294894" algn="l" defTabSz="251206">
              <a:defRPr sz="3440"/>
            </a:pPr>
            <a:r>
              <a:t>continued…</a:t>
            </a:r>
          </a:p>
        </p:txBody>
      </p:sp>
      <p:sp>
        <p:nvSpPr>
          <p:cNvPr id="618" name="Shape 618"/>
          <p:cNvSpPr/>
          <p:nvPr>
            <p:ph type="body" idx="1"/>
          </p:nvPr>
        </p:nvSpPr>
        <p:spPr>
          <a:xfrm>
            <a:off x="952500" y="1266989"/>
            <a:ext cx="11099800" cy="8213720"/>
          </a:xfrm>
          <a:prstGeom prst="rect">
            <a:avLst/>
          </a:prstGeom>
        </p:spPr>
        <p:txBody>
          <a:bodyPr anchor="t"/>
          <a:lstStyle/>
          <a:p>
            <a:pPr marL="239536" indent="-239536" defTabSz="566674">
              <a:spcBef>
                <a:spcPts val="900"/>
              </a:spcBef>
              <a:defRPr b="1" i="1" sz="1940">
                <a:latin typeface="Helvetica"/>
                <a:ea typeface="Helvetica"/>
                <a:cs typeface="Helvetica"/>
                <a:sym typeface="Helvetica"/>
              </a:defRPr>
            </a:pPr>
            <a:r>
              <a:t>Datasets: </a:t>
            </a:r>
            <a:r>
              <a:rPr b="0" i="0">
                <a:latin typeface="+mn-lt"/>
                <a:ea typeface="+mn-ea"/>
                <a:cs typeface="+mn-cs"/>
                <a:sym typeface="Helvetica Light"/>
              </a:rPr>
              <a:t>A Dataset is a strongly typed collection of domain-specific objects that can be transformed in parallel using functional or relational operations. Each Dataset also has an untyped view called a DataFrame, which is a Dataset of Row.</a:t>
            </a:r>
          </a:p>
          <a:p>
            <a:pPr marL="0" indent="0" defTabSz="566674">
              <a:spcBef>
                <a:spcPts val="900"/>
              </a:spcBef>
              <a:buSzTx/>
              <a:buNone/>
              <a:defRPr sz="1940" u="sng"/>
            </a:pPr>
            <a:r>
              <a:rPr>
                <a:hlinkClick r:id="rId2" invalidUrl="" action="" tgtFrame="" tooltip="" history="1" highlightClick="0" endSnd="0"/>
              </a:rPr>
              <a:t>https://spark.apache.org/docs/preview/api/scala/index.html#org.apache.spark.sql.Dataset</a:t>
            </a:r>
          </a:p>
          <a:p>
            <a:pPr lvl="1" marL="862330" indent="-431165" defTabSz="566674">
              <a:spcBef>
                <a:spcPts val="900"/>
              </a:spcBef>
              <a:defRPr b="1" sz="1940">
                <a:latin typeface="Helvetica"/>
                <a:ea typeface="Helvetica"/>
                <a:cs typeface="Helvetica"/>
                <a:sym typeface="Helvetica"/>
              </a:defRPr>
            </a:pPr>
          </a:p>
          <a:p>
            <a:pPr lvl="1" marL="862330" indent="-431165" defTabSz="566674">
              <a:spcBef>
                <a:spcPts val="900"/>
              </a:spcBef>
              <a:defRPr b="1" sz="1940">
                <a:latin typeface="Helvetica"/>
                <a:ea typeface="Helvetica"/>
                <a:cs typeface="Helvetica"/>
                <a:sym typeface="Helvetica"/>
              </a:defRPr>
            </a:pPr>
            <a:r>
              <a:t>Shared Variables:</a:t>
            </a:r>
          </a:p>
          <a:p>
            <a:pPr lvl="2" marL="1293495" indent="-431165" defTabSz="566674">
              <a:spcBef>
                <a:spcPts val="900"/>
              </a:spcBef>
              <a:defRPr b="1" sz="1940">
                <a:latin typeface="Helvetica"/>
                <a:ea typeface="Helvetica"/>
                <a:cs typeface="Helvetica"/>
                <a:sym typeface="Helvetica"/>
              </a:defRPr>
            </a:pPr>
            <a:r>
              <a:t>Problem of Closures in Spark: </a:t>
            </a:r>
          </a:p>
          <a:p>
            <a:pPr lvl="2" marL="1293495" indent="-431165" defTabSz="566674">
              <a:spcBef>
                <a:spcPts val="900"/>
              </a:spcBef>
              <a:defRPr sz="1940"/>
            </a:pPr>
            <a:r>
              <a:t>To ensure well-defined behavior in these sorts of scenarios one should use an Accumulator. </a:t>
            </a:r>
            <a:r>
              <a:rPr b="1" i="1">
                <a:latin typeface="Helvetica"/>
                <a:ea typeface="Helvetica"/>
                <a:cs typeface="Helvetica"/>
                <a:sym typeface="Helvetica"/>
              </a:rPr>
              <a:t>Accumulators</a:t>
            </a:r>
            <a:r>
              <a:t> in Spark are used specifically to provide a mechanism for safely updating a variable when execution is split up across worker nodes in a cluster.</a:t>
            </a:r>
          </a:p>
          <a:p>
            <a:pPr lvl="2" marL="1293495" indent="-431165" defTabSz="566674">
              <a:spcBef>
                <a:spcPts val="900"/>
              </a:spcBef>
              <a:defRPr sz="1940"/>
            </a:pPr>
            <a:r>
              <a:t>Eg: val accum = sc.longAccumulator("My Accumulator")</a:t>
            </a:r>
          </a:p>
          <a:p>
            <a:pPr lvl="8" marL="0" indent="1773936" defTabSz="566674">
              <a:spcBef>
                <a:spcPts val="900"/>
              </a:spcBef>
              <a:buSzTx/>
              <a:buNone/>
              <a:defRPr sz="1940"/>
            </a:pPr>
            <a:r>
              <a:t>sc.parallelize(Array(1, 2, 3, 4)).foreach(x =&gt; accum.add(x))</a:t>
            </a:r>
          </a:p>
          <a:p>
            <a:pPr lvl="8" marL="0" indent="1773936" defTabSz="566674">
              <a:spcBef>
                <a:spcPts val="900"/>
              </a:spcBef>
              <a:buSzTx/>
              <a:buNone/>
              <a:defRPr sz="1940"/>
            </a:pPr>
          </a:p>
          <a:p>
            <a:pPr lvl="2" marL="1101866" indent="-239536" defTabSz="566674">
              <a:spcBef>
                <a:spcPts val="900"/>
              </a:spcBef>
              <a:defRPr b="1" sz="1940">
                <a:latin typeface="Helvetica"/>
                <a:ea typeface="Helvetica"/>
                <a:cs typeface="Helvetica"/>
                <a:sym typeface="Helvetica"/>
              </a:defRPr>
            </a:pPr>
            <a:r>
              <a:t>Broadcast Variables: </a:t>
            </a:r>
            <a:r>
              <a:rPr b="0">
                <a:latin typeface="+mn-lt"/>
                <a:ea typeface="+mn-ea"/>
                <a:cs typeface="+mn-cs"/>
                <a:sym typeface="Helvetica Light"/>
              </a:rPr>
              <a:t>Spark actions are executed through a set of stages, separated by distributed “shuffle” operations. Spark automatically broadcasts the common data needed by tasks within each stage. The data broadcasted this way is cached in </a:t>
            </a:r>
            <a:r>
              <a:t>serialized</a:t>
            </a:r>
            <a:r>
              <a:rPr b="0">
                <a:latin typeface="+mn-lt"/>
                <a:ea typeface="+mn-ea"/>
                <a:cs typeface="+mn-cs"/>
                <a:sym typeface="Helvetica Light"/>
              </a:rPr>
              <a:t> form and </a:t>
            </a:r>
            <a:r>
              <a:t>deserialized </a:t>
            </a:r>
            <a:r>
              <a:rPr b="0">
                <a:latin typeface="+mn-lt"/>
                <a:ea typeface="+mn-ea"/>
                <a:cs typeface="+mn-cs"/>
                <a:sym typeface="Helvetica Light"/>
              </a:rPr>
              <a:t>before running each task. </a:t>
            </a:r>
            <a:r>
              <a:t>This means that explicitly creating broadcast variables is only useful</a:t>
            </a:r>
            <a:r>
              <a:rPr b="0">
                <a:latin typeface="+mn-lt"/>
                <a:ea typeface="+mn-ea"/>
                <a:cs typeface="+mn-cs"/>
                <a:sym typeface="Helvetica Light"/>
              </a:rPr>
              <a:t> when tasks across multiple stages need the same data or when caching the data in deserialized form is important.</a:t>
            </a:r>
            <a:endParaRPr b="0">
              <a:latin typeface="+mn-lt"/>
              <a:ea typeface="+mn-ea"/>
              <a:cs typeface="+mn-cs"/>
              <a:sym typeface="Helvetica Light"/>
            </a:endParaRPr>
          </a:p>
          <a:p>
            <a:pPr lvl="3" marL="1533031" indent="-239536" defTabSz="566674">
              <a:spcBef>
                <a:spcPts val="900"/>
              </a:spcBef>
              <a:defRPr b="1" sz="1940">
                <a:latin typeface="Helvetica"/>
                <a:ea typeface="Helvetica"/>
                <a:cs typeface="Helvetica"/>
                <a:sym typeface="Helvetica"/>
              </a:defRPr>
            </a:pPr>
            <a:r>
              <a:rPr b="0">
                <a:latin typeface="+mn-lt"/>
                <a:ea typeface="+mn-ea"/>
                <a:cs typeface="+mn-cs"/>
                <a:sym typeface="Helvetica Light"/>
              </a:rPr>
              <a:t>eg: </a:t>
            </a:r>
            <a:endParaRPr b="0">
              <a:latin typeface="+mn-lt"/>
              <a:ea typeface="+mn-ea"/>
              <a:cs typeface="+mn-cs"/>
              <a:sym typeface="Helvetica Light"/>
            </a:endParaRPr>
          </a:p>
          <a:p>
            <a:pPr lvl="4" marL="1964196" indent="-239536" defTabSz="566674">
              <a:spcBef>
                <a:spcPts val="900"/>
              </a:spcBef>
              <a:defRPr b="1" sz="1940">
                <a:latin typeface="Helvetica"/>
                <a:ea typeface="Helvetica"/>
                <a:cs typeface="Helvetica"/>
                <a:sym typeface="Helvetica"/>
              </a:defRPr>
            </a:pPr>
            <a:r>
              <a:rPr b="0">
                <a:latin typeface="+mn-lt"/>
                <a:ea typeface="+mn-ea"/>
                <a:cs typeface="+mn-cs"/>
                <a:sym typeface="Helvetica Light"/>
              </a:rPr>
              <a:t>scala&gt; val broadcastVar = sc.broadcast(Array(1, 2, 3))</a:t>
            </a:r>
            <a:endParaRPr b="0">
              <a:latin typeface="+mn-lt"/>
              <a:ea typeface="+mn-ea"/>
              <a:cs typeface="+mn-cs"/>
              <a:sym typeface="Helvetica Light"/>
            </a:endParaRPr>
          </a:p>
          <a:p>
            <a:pPr lvl="4" marL="1964196" indent="-239536" defTabSz="566674">
              <a:spcBef>
                <a:spcPts val="900"/>
              </a:spcBef>
              <a:defRPr b="1" sz="1940">
                <a:latin typeface="Helvetica"/>
                <a:ea typeface="Helvetica"/>
                <a:cs typeface="Helvetica"/>
                <a:sym typeface="Helvetica"/>
              </a:defRPr>
            </a:pPr>
            <a:r>
              <a:rPr b="0">
                <a:latin typeface="+mn-lt"/>
                <a:ea typeface="+mn-ea"/>
                <a:cs typeface="+mn-cs"/>
                <a:sym typeface="Helvetica Light"/>
              </a:rPr>
              <a:t>scala&gt; broadcastVar.value (displays res0: Array[Int] = Array(1, 2, 3))</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title"/>
          </p:nvPr>
        </p:nvSpPr>
        <p:spPr>
          <a:xfrm>
            <a:off x="952500" y="444500"/>
            <a:ext cx="11099800" cy="856631"/>
          </a:xfrm>
          <a:prstGeom prst="rect">
            <a:avLst/>
          </a:prstGeom>
        </p:spPr>
        <p:txBody>
          <a:bodyPr/>
          <a:lstStyle>
            <a:lvl1pPr defTabSz="362204">
              <a:defRPr sz="4960"/>
            </a:lvl1pPr>
          </a:lstStyle>
          <a:p>
            <a:pPr/>
            <a:r>
              <a:t>Spark MLlib</a:t>
            </a:r>
          </a:p>
        </p:txBody>
      </p:sp>
      <p:sp>
        <p:nvSpPr>
          <p:cNvPr id="621" name="Shape 621"/>
          <p:cNvSpPr/>
          <p:nvPr>
            <p:ph type="body" idx="1"/>
          </p:nvPr>
        </p:nvSpPr>
        <p:spPr>
          <a:xfrm>
            <a:off x="952500" y="1329443"/>
            <a:ext cx="11099800" cy="7560557"/>
          </a:xfrm>
          <a:prstGeom prst="rect">
            <a:avLst/>
          </a:prstGeom>
        </p:spPr>
        <p:txBody>
          <a:bodyPr anchor="t"/>
          <a:lstStyle/>
          <a:p>
            <a:pPr lvl="1" marL="0" indent="228600">
              <a:spcBef>
                <a:spcPts val="1000"/>
              </a:spcBef>
              <a:buSzTx/>
              <a:buNone/>
              <a:defRPr sz="2000"/>
            </a:pPr>
            <a:r>
              <a:t>MLlib is Apache Spark's scalable machine learning library. </a:t>
            </a:r>
          </a:p>
          <a:p>
            <a:pPr lvl="1" marL="0" indent="228600">
              <a:spcBef>
                <a:spcPts val="1000"/>
              </a:spcBef>
              <a:buSzTx/>
              <a:buNone/>
              <a:defRPr sz="2000"/>
            </a:pPr>
            <a:r>
              <a:t>Its goal is to make </a:t>
            </a:r>
            <a:r>
              <a:rPr b="1">
                <a:latin typeface="Helvetica"/>
                <a:ea typeface="Helvetica"/>
                <a:cs typeface="Helvetica"/>
                <a:sym typeface="Helvetica"/>
              </a:rPr>
              <a:t>practical machine learning scalable and easy</a:t>
            </a:r>
            <a:r>
              <a:t>. It consists of common learning algorithms and utilities which include:</a:t>
            </a:r>
          </a:p>
          <a:p>
            <a:pPr lvl="1" marL="691444" indent="-246944">
              <a:spcBef>
                <a:spcPts val="1000"/>
              </a:spcBef>
              <a:defRPr sz="2000"/>
            </a:pPr>
            <a:r>
              <a:t>classification, </a:t>
            </a:r>
          </a:p>
          <a:p>
            <a:pPr lvl="1" marL="691444" indent="-246944">
              <a:spcBef>
                <a:spcPts val="1000"/>
              </a:spcBef>
              <a:defRPr sz="2000"/>
            </a:pPr>
            <a:r>
              <a:t>regression, </a:t>
            </a:r>
          </a:p>
          <a:p>
            <a:pPr lvl="1" marL="691444" indent="-246944">
              <a:spcBef>
                <a:spcPts val="1000"/>
              </a:spcBef>
              <a:defRPr sz="2000"/>
            </a:pPr>
            <a:r>
              <a:t>clustering, </a:t>
            </a:r>
          </a:p>
          <a:p>
            <a:pPr lvl="1" marL="691444" indent="-246944">
              <a:spcBef>
                <a:spcPts val="1000"/>
              </a:spcBef>
              <a:defRPr sz="2000"/>
            </a:pPr>
            <a:r>
              <a:t>collaborative filtering </a:t>
            </a:r>
          </a:p>
          <a:p>
            <a:pPr lvl="1" marL="691444" indent="-246944">
              <a:spcBef>
                <a:spcPts val="1000"/>
              </a:spcBef>
              <a:defRPr sz="2000"/>
            </a:pPr>
            <a:r>
              <a:t>dimensionality reduction etc. </a:t>
            </a:r>
          </a:p>
          <a:p>
            <a:pPr lvl="1" marL="691444" indent="-246944">
              <a:spcBef>
                <a:spcPts val="1000"/>
              </a:spcBef>
              <a:defRPr sz="2000"/>
            </a:pPr>
            <a:r>
              <a:t>as well as lower-level optimization primitives and higher-level pipeline APIs.</a:t>
            </a:r>
          </a:p>
          <a:p>
            <a:pPr lvl="1" marL="0" indent="228600">
              <a:spcBef>
                <a:spcPts val="1000"/>
              </a:spcBef>
              <a:buSzTx/>
              <a:buNone/>
              <a:defRPr sz="2000" u="sng"/>
            </a:pPr>
            <a:r>
              <a:t>Key Highlights:</a:t>
            </a:r>
          </a:p>
          <a:p>
            <a:pPr lvl="2" marL="0" indent="457200">
              <a:spcBef>
                <a:spcPts val="1000"/>
              </a:spcBef>
              <a:buSzTx/>
              <a:buNone/>
              <a:defRPr sz="2000"/>
            </a:pPr>
            <a:r>
              <a:t>- </a:t>
            </a:r>
            <a:r>
              <a:rPr b="1">
                <a:latin typeface="Helvetica"/>
                <a:ea typeface="Helvetica"/>
                <a:cs typeface="Helvetica"/>
                <a:sym typeface="Helvetica"/>
              </a:rPr>
              <a:t>Ease of Use: </a:t>
            </a:r>
            <a:r>
              <a:t>Usable in Java, Scala, Python, and R. </a:t>
            </a:r>
          </a:p>
          <a:p>
            <a:pPr lvl="4" marL="0" indent="914400">
              <a:spcBef>
                <a:spcPts val="1000"/>
              </a:spcBef>
              <a:buSzTx/>
              <a:buNone/>
              <a:defRPr sz="2000"/>
            </a:pPr>
            <a:r>
              <a:t>MLlib fits into Spark's APIs and </a:t>
            </a:r>
            <a:r>
              <a:rPr b="1" i="1">
                <a:latin typeface="Helvetica"/>
                <a:ea typeface="Helvetica"/>
                <a:cs typeface="Helvetica"/>
                <a:sym typeface="Helvetica"/>
              </a:rPr>
              <a:t>interoperates with NumPy in Python</a:t>
            </a:r>
            <a:r>
              <a:t> (as of Spark 0.9) </a:t>
            </a:r>
            <a:r>
              <a:rPr b="1" i="1">
                <a:latin typeface="Helvetica"/>
                <a:ea typeface="Helvetica"/>
                <a:cs typeface="Helvetica"/>
                <a:sym typeface="Helvetica"/>
              </a:rPr>
              <a:t>and R libraries (as of Spark 1.5)</a:t>
            </a:r>
            <a:r>
              <a:t>. You can use any Hadoop data source (e.g. HDFS, HBase, or local files), making it easy to   into Hadoop workflows.</a:t>
            </a:r>
          </a:p>
          <a:p>
            <a:pPr lvl="2" marL="0" indent="457200">
              <a:spcBef>
                <a:spcPts val="1000"/>
              </a:spcBef>
              <a:buSzTx/>
              <a:buNone/>
              <a:defRPr sz="2000"/>
            </a:pPr>
            <a:r>
              <a:t>- </a:t>
            </a:r>
            <a:r>
              <a:rPr b="1">
                <a:latin typeface="Helvetica"/>
                <a:ea typeface="Helvetica"/>
                <a:cs typeface="Helvetica"/>
                <a:sym typeface="Helvetica"/>
              </a:rPr>
              <a:t>Performance: 100X times faster than legacy MAP-REDUCE</a:t>
            </a:r>
            <a:endParaRPr b="1">
              <a:latin typeface="Helvetica"/>
              <a:ea typeface="Helvetica"/>
              <a:cs typeface="Helvetica"/>
              <a:sym typeface="Helvetica"/>
            </a:endParaRPr>
          </a:p>
          <a:p>
            <a:pPr lvl="4" marL="0" indent="914400">
              <a:spcBef>
                <a:spcPts val="1000"/>
              </a:spcBef>
              <a:buSzTx/>
              <a:buNone/>
              <a:defRPr sz="2000"/>
            </a:pPr>
            <a:r>
              <a:t>Spark excels in iterative computation enabling MLlib to run fast.</a:t>
            </a:r>
          </a:p>
          <a:p>
            <a:pPr lvl="2" marL="0" indent="457200">
              <a:spcBef>
                <a:spcPts val="1000"/>
              </a:spcBef>
              <a:buSzTx/>
              <a:buNone/>
              <a:defRPr sz="2000"/>
            </a:pPr>
            <a:r>
              <a:t>- </a:t>
            </a:r>
            <a:r>
              <a:rPr b="1">
                <a:latin typeface="Helvetica"/>
                <a:ea typeface="Helvetica"/>
                <a:cs typeface="Helvetica"/>
                <a:sym typeface="Helvetica"/>
              </a:rPr>
              <a:t>Easy to Deploy: </a:t>
            </a:r>
            <a:r>
              <a:t>Runs on existing Hadoop clusters and data.</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p:nvPr>
        </p:nvSpPr>
        <p:spPr>
          <a:xfrm>
            <a:off x="952500" y="444500"/>
            <a:ext cx="11099800" cy="856631"/>
          </a:xfrm>
          <a:prstGeom prst="rect">
            <a:avLst/>
          </a:prstGeom>
        </p:spPr>
        <p:txBody>
          <a:bodyPr/>
          <a:lstStyle>
            <a:lvl1pPr defTabSz="362204">
              <a:defRPr sz="4960"/>
            </a:lvl1pPr>
          </a:lstStyle>
          <a:p>
            <a:pPr/>
            <a:r>
              <a:t>Spark GRAPHX</a:t>
            </a:r>
          </a:p>
        </p:txBody>
      </p:sp>
      <p:sp>
        <p:nvSpPr>
          <p:cNvPr id="624" name="Shape 624"/>
          <p:cNvSpPr/>
          <p:nvPr>
            <p:ph type="body" idx="1"/>
          </p:nvPr>
        </p:nvSpPr>
        <p:spPr>
          <a:xfrm>
            <a:off x="952500" y="1329443"/>
            <a:ext cx="11099800" cy="7560557"/>
          </a:xfrm>
          <a:prstGeom prst="rect">
            <a:avLst/>
          </a:prstGeom>
        </p:spPr>
        <p:txBody>
          <a:bodyPr anchor="t"/>
          <a:lstStyle/>
          <a:p>
            <a:pPr lvl="1" marL="0" indent="203454" defTabSz="519937">
              <a:spcBef>
                <a:spcPts val="800"/>
              </a:spcBef>
              <a:buSzTx/>
              <a:buNone/>
              <a:defRPr sz="1779"/>
            </a:pPr>
            <a:r>
              <a:rPr b="1" i="1">
                <a:latin typeface="Helvetica"/>
                <a:ea typeface="Helvetica"/>
                <a:cs typeface="Helvetica"/>
                <a:sym typeface="Helvetica"/>
              </a:rPr>
              <a:t>GraphX</a:t>
            </a:r>
            <a:r>
              <a:t> is a graph library that runs on top of Apache Spark. Developers can use the languages and tools they are familiar with using for Spark to implement new types of algorithms that require the modelling of relationships between objects.</a:t>
            </a:r>
          </a:p>
          <a:p>
            <a:pPr lvl="1" marL="0" indent="203454" defTabSz="519937">
              <a:spcBef>
                <a:spcPts val="800"/>
              </a:spcBef>
              <a:buSzTx/>
              <a:buNone/>
              <a:defRPr sz="1779"/>
            </a:pPr>
          </a:p>
          <a:p>
            <a:pPr lvl="1" marL="0" indent="203454" defTabSz="519937">
              <a:spcBef>
                <a:spcPts val="800"/>
              </a:spcBef>
              <a:buSzTx/>
              <a:buNone/>
              <a:defRPr i="1" sz="1779"/>
            </a:pPr>
            <a:r>
              <a:t>Graph processing is the backbone for many real-world applications, such as:</a:t>
            </a:r>
          </a:p>
          <a:p>
            <a:pPr lvl="1" marL="0" indent="203454" defTabSz="519937">
              <a:spcBef>
                <a:spcPts val="800"/>
              </a:spcBef>
              <a:buSzTx/>
              <a:buNone/>
              <a:defRPr sz="1779"/>
            </a:pPr>
            <a:r>
              <a:rPr b="1" i="1">
                <a:latin typeface="Helvetica"/>
                <a:ea typeface="Helvetica"/>
                <a:cs typeface="Helvetica"/>
                <a:sym typeface="Helvetica"/>
              </a:rPr>
              <a:t>Social Networks</a:t>
            </a:r>
            <a:r>
              <a:t>: Users of social networks like Facebook and LinkedIn have one or (hopefully) more "friends" or "connections". These sites use graphs to model relationships between users, and run algorithms on these graphs to suggest new connections to users.</a:t>
            </a:r>
          </a:p>
          <a:p>
            <a:pPr lvl="1" marL="0" indent="203454" defTabSz="519937">
              <a:spcBef>
                <a:spcPts val="800"/>
              </a:spcBef>
              <a:buSzTx/>
              <a:buNone/>
              <a:defRPr sz="1779"/>
            </a:pPr>
            <a:r>
              <a:rPr b="1" i="1">
                <a:latin typeface="Helvetica"/>
                <a:ea typeface="Helvetica"/>
                <a:cs typeface="Helvetica"/>
                <a:sym typeface="Helvetica"/>
              </a:rPr>
              <a:t>Networking:</a:t>
            </a:r>
            <a:r>
              <a:t> Data networking, the internet is built from hundreds of thousands of routers, connected together will millions of links. Graph algorithms help determine the best path to use to send data from one user to another.</a:t>
            </a:r>
          </a:p>
          <a:p>
            <a:pPr lvl="1" marL="0" indent="203454" defTabSz="519937">
              <a:spcBef>
                <a:spcPts val="800"/>
              </a:spcBef>
              <a:buSzTx/>
              <a:buNone/>
              <a:defRPr sz="1779"/>
            </a:pPr>
            <a:r>
              <a:rPr b="1" i="1">
                <a:latin typeface="Helvetica"/>
                <a:ea typeface="Helvetica"/>
                <a:cs typeface="Helvetica"/>
                <a:sym typeface="Helvetica"/>
              </a:rPr>
              <a:t>Astrophysics:</a:t>
            </a:r>
            <a:r>
              <a:t> Researchers use graphs to model the relationships between planets and galaxies to assist with discovery and classification.</a:t>
            </a:r>
          </a:p>
          <a:p>
            <a:pPr lvl="1" marL="0" indent="203454" defTabSz="519937">
              <a:spcBef>
                <a:spcPts val="800"/>
              </a:spcBef>
              <a:buSzTx/>
              <a:buNone/>
              <a:defRPr sz="1779"/>
            </a:pPr>
          </a:p>
          <a:p>
            <a:pPr lvl="1" marL="0" indent="203454" defTabSz="519937">
              <a:spcBef>
                <a:spcPts val="800"/>
              </a:spcBef>
              <a:buSzTx/>
              <a:buNone/>
              <a:defRPr sz="1779"/>
            </a:pPr>
            <a:r>
              <a:rPr b="1" i="1">
                <a:latin typeface="Helvetica"/>
                <a:ea typeface="Helvetica"/>
                <a:cs typeface="Helvetica"/>
                <a:sym typeface="Helvetica"/>
              </a:rPr>
              <a:t>Until recently, developers had to choose a language and library that was either optimized for graphs or for traditional table data.</a:t>
            </a:r>
            <a:r>
              <a:t> However, many use cases require that developers have access to both simultaneously. </a:t>
            </a:r>
            <a:r>
              <a:rPr b="1">
                <a:latin typeface="Helvetica"/>
                <a:ea typeface="Helvetica"/>
                <a:cs typeface="Helvetica"/>
                <a:sym typeface="Helvetica"/>
              </a:rPr>
              <a:t>For instance, a recommendation algorithm may take a social graph as one input and a table of product ratings as another. Furthermore, the developer writing that recommendation algorithm may want to take care of standard machine learning clustering algorithms like k-Means.</a:t>
            </a:r>
            <a:endParaRPr b="1">
              <a:latin typeface="Helvetica"/>
              <a:ea typeface="Helvetica"/>
              <a:cs typeface="Helvetica"/>
              <a:sym typeface="Helvetica"/>
            </a:endParaRPr>
          </a:p>
          <a:p>
            <a:pPr lvl="1" marL="0" indent="203454" defTabSz="519937">
              <a:spcBef>
                <a:spcPts val="800"/>
              </a:spcBef>
              <a:buSzTx/>
              <a:buNone/>
              <a:defRPr sz="1779"/>
            </a:pPr>
            <a:r>
              <a:rPr b="1">
                <a:latin typeface="Helvetica"/>
                <a:ea typeface="Helvetica"/>
                <a:cs typeface="Helvetica"/>
                <a:sym typeface="Helvetica"/>
              </a:rPr>
              <a:t>GraphX and Spark provide a comprehensive platform to solve these kinds of problems. </a:t>
            </a:r>
            <a:r>
              <a:t>By adding a library of graph functions (GraphX) and a library for machine learning (MLlib) to a platform that understands table data (Spark, Shark), developers can seamlessly develop algorithms that take advantage of all functionality at once.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258618" y="2296968"/>
            <a:ext cx="1919162" cy="528782"/>
          </a:xfrm>
          <a:prstGeom prst="roundRect">
            <a:avLst>
              <a:gd name="adj" fmla="val 36026"/>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File 1</a:t>
            </a:r>
          </a:p>
        </p:txBody>
      </p:sp>
      <p:sp>
        <p:nvSpPr>
          <p:cNvPr id="320" name="Shape 320"/>
          <p:cNvSpPr/>
          <p:nvPr/>
        </p:nvSpPr>
        <p:spPr>
          <a:xfrm>
            <a:off x="2735172" y="2676236"/>
            <a:ext cx="789908" cy="528783"/>
          </a:xfrm>
          <a:prstGeom prst="rightArrow">
            <a:avLst>
              <a:gd name="adj1" fmla="val 32000"/>
              <a:gd name="adj2" fmla="val 95605"/>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1" name="Shape 321"/>
          <p:cNvSpPr/>
          <p:nvPr/>
        </p:nvSpPr>
        <p:spPr>
          <a:xfrm>
            <a:off x="1726521" y="3814040"/>
            <a:ext cx="280720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sc.textFile</a:t>
            </a:r>
          </a:p>
          <a:p>
            <a:pPr/>
            <a:r>
              <a:t>sc.parallelize</a:t>
            </a:r>
          </a:p>
        </p:txBody>
      </p:sp>
      <p:sp>
        <p:nvSpPr>
          <p:cNvPr id="322" name="Shape 322"/>
          <p:cNvSpPr/>
          <p:nvPr/>
        </p:nvSpPr>
        <p:spPr>
          <a:xfrm>
            <a:off x="4456545" y="2305627"/>
            <a:ext cx="1270001" cy="1270001"/>
          </a:xfrm>
          <a:prstGeom prst="roundRect">
            <a:avLst>
              <a:gd name="adj" fmla="val 15000"/>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a:t>
            </a:r>
          </a:p>
        </p:txBody>
      </p:sp>
      <p:sp>
        <p:nvSpPr>
          <p:cNvPr id="323" name="Shape 323"/>
          <p:cNvSpPr/>
          <p:nvPr/>
        </p:nvSpPr>
        <p:spPr>
          <a:xfrm>
            <a:off x="258618" y="3055504"/>
            <a:ext cx="1919162" cy="528783"/>
          </a:xfrm>
          <a:prstGeom prst="roundRect">
            <a:avLst>
              <a:gd name="adj" fmla="val 36026"/>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 Scala Col</a:t>
            </a:r>
          </a:p>
        </p:txBody>
      </p:sp>
      <p:sp>
        <p:nvSpPr>
          <p:cNvPr id="324" name="Shape 324"/>
          <p:cNvSpPr/>
          <p:nvPr/>
        </p:nvSpPr>
        <p:spPr>
          <a:xfrm>
            <a:off x="6368472" y="2618815"/>
            <a:ext cx="764635" cy="643624"/>
          </a:xfrm>
          <a:prstGeom prst="rightArrow">
            <a:avLst>
              <a:gd name="adj1" fmla="val 32000"/>
              <a:gd name="adj2" fmla="val 76033"/>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5" name="Shape 325"/>
          <p:cNvSpPr/>
          <p:nvPr/>
        </p:nvSpPr>
        <p:spPr>
          <a:xfrm>
            <a:off x="5075639" y="3592367"/>
            <a:ext cx="3350300"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pPr>
            <a:r>
              <a:t>RDD.map(x =&gt; (x,1)).</a:t>
            </a:r>
          </a:p>
          <a:p>
            <a:pPr>
              <a:defRPr sz="2400"/>
            </a:pPr>
            <a:r>
              <a:t>reduceByKey(_+_)</a:t>
            </a:r>
          </a:p>
          <a:p>
            <a:pPr>
              <a:defRPr sz="2400"/>
            </a:pPr>
          </a:p>
          <a:p>
            <a:pPr>
              <a:defRPr sz="2400"/>
            </a:pPr>
            <a:r>
              <a:t>RDD.count()</a:t>
            </a:r>
          </a:p>
          <a:p>
            <a:pPr>
              <a:defRPr sz="2400"/>
            </a:pPr>
            <a:r>
              <a:t>RDD.collect()</a:t>
            </a:r>
          </a:p>
        </p:txBody>
      </p:sp>
      <p:sp>
        <p:nvSpPr>
          <p:cNvPr id="326" name="Shape 326"/>
          <p:cNvSpPr/>
          <p:nvPr/>
        </p:nvSpPr>
        <p:spPr>
          <a:xfrm>
            <a:off x="7541097" y="188666"/>
            <a:ext cx="2228292" cy="1193801"/>
          </a:xfrm>
          <a:prstGeom prst="ellipse">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shuffled rdd</a:t>
            </a:r>
          </a:p>
        </p:txBody>
      </p:sp>
      <p:sp>
        <p:nvSpPr>
          <p:cNvPr id="327" name="Shape 327"/>
          <p:cNvSpPr/>
          <p:nvPr/>
        </p:nvSpPr>
        <p:spPr>
          <a:xfrm>
            <a:off x="7541097" y="1751920"/>
            <a:ext cx="2228292" cy="1193801"/>
          </a:xfrm>
          <a:prstGeom prst="ellipse">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shuffled rdd</a:t>
            </a:r>
          </a:p>
        </p:txBody>
      </p:sp>
      <p:sp>
        <p:nvSpPr>
          <p:cNvPr id="328" name="Shape 328"/>
          <p:cNvSpPr/>
          <p:nvPr/>
        </p:nvSpPr>
        <p:spPr>
          <a:xfrm>
            <a:off x="8774152" y="4746811"/>
            <a:ext cx="3637504" cy="2968590"/>
          </a:xfrm>
          <a:prstGeom prst="rect">
            <a:avLst/>
          </a:prstGeom>
          <a:blipFill>
            <a:blip r:embed="rId5"/>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lstStyle>
            <a:lvl1pPr>
              <a:defRPr sz="2400">
                <a:solidFill>
                  <a:srgbClr val="FFFFFF"/>
                </a:solidFill>
              </a:defRPr>
            </a:lvl1pPr>
          </a:lstStyle>
          <a:p>
            <a:pPr/>
            <a:r>
              <a:t>Memory by default</a:t>
            </a:r>
          </a:p>
        </p:txBody>
      </p:sp>
      <p:cxnSp>
        <p:nvCxnSpPr>
          <p:cNvPr id="329" name="Connector 329"/>
          <p:cNvCxnSpPr>
            <a:stCxn id="328" idx="0"/>
            <a:endCxn id="326" idx="0"/>
          </p:cNvCxnSpPr>
          <p:nvPr/>
        </p:nvCxnSpPr>
        <p:spPr>
          <a:xfrm flipH="1" flipV="1">
            <a:off x="8655243" y="785566"/>
            <a:ext cx="1937661" cy="5445540"/>
          </a:xfrm>
          <a:prstGeom prst="straightConnector1">
            <a:avLst/>
          </a:prstGeom>
          <a:ln w="25400">
            <a:solidFill>
              <a:schemeClr val="accent6"/>
            </a:solidFill>
            <a:miter lim="400000"/>
          </a:ln>
        </p:spPr>
      </p:cxnSp>
      <p:cxnSp>
        <p:nvCxnSpPr>
          <p:cNvPr id="330" name="Connector 330"/>
          <p:cNvCxnSpPr>
            <a:stCxn id="328" idx="0"/>
            <a:endCxn id="327" idx="0"/>
          </p:cNvCxnSpPr>
          <p:nvPr/>
        </p:nvCxnSpPr>
        <p:spPr>
          <a:xfrm flipH="1" flipV="1">
            <a:off x="8655243" y="2348820"/>
            <a:ext cx="1937661" cy="3882286"/>
          </a:xfrm>
          <a:prstGeom prst="straightConnector1">
            <a:avLst/>
          </a:prstGeom>
          <a:ln w="25400">
            <a:solidFill>
              <a:srgbClr val="000000"/>
            </a:solidFill>
            <a:miter lim="400000"/>
          </a:ln>
        </p:spPr>
      </p:cxnSp>
      <p:sp>
        <p:nvSpPr>
          <p:cNvPr id="331" name="Shape 331"/>
          <p:cNvSpPr/>
          <p:nvPr/>
        </p:nvSpPr>
        <p:spPr>
          <a:xfrm>
            <a:off x="3501251" y="1450686"/>
            <a:ext cx="318058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Doesn't hold any data</a:t>
            </a:r>
          </a:p>
          <a:p>
            <a:pPr>
              <a:defRPr sz="2400"/>
            </a:pPr>
            <a:r>
              <a:t>until evaluated</a:t>
            </a:r>
          </a:p>
        </p:txBody>
      </p:sp>
      <p:sp>
        <p:nvSpPr>
          <p:cNvPr id="332" name="Shape 332"/>
          <p:cNvSpPr/>
          <p:nvPr/>
        </p:nvSpPr>
        <p:spPr>
          <a:xfrm>
            <a:off x="10256588" y="5335178"/>
            <a:ext cx="1001723" cy="8382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2,4</a:t>
            </a:r>
          </a:p>
        </p:txBody>
      </p:sp>
      <p:sp>
        <p:nvSpPr>
          <p:cNvPr id="333" name="Shape 333"/>
          <p:cNvSpPr/>
          <p:nvPr/>
        </p:nvSpPr>
        <p:spPr>
          <a:xfrm>
            <a:off x="11353407" y="5335178"/>
            <a:ext cx="1001722" cy="838201"/>
          </a:xfrm>
          <a:prstGeom prst="ellipse">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7</a:t>
            </a:r>
          </a:p>
        </p:txBody>
      </p:sp>
      <p:sp>
        <p:nvSpPr>
          <p:cNvPr id="334" name="Shape 334"/>
          <p:cNvSpPr/>
          <p:nvPr/>
        </p:nvSpPr>
        <p:spPr>
          <a:xfrm>
            <a:off x="8972734" y="6445851"/>
            <a:ext cx="1001723" cy="838201"/>
          </a:xfrm>
          <a:prstGeom prst="ellipse">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7</a:t>
            </a:r>
          </a:p>
        </p:txBody>
      </p:sp>
      <p:sp>
        <p:nvSpPr>
          <p:cNvPr id="335" name="Shape 335"/>
          <p:cNvSpPr/>
          <p:nvPr/>
        </p:nvSpPr>
        <p:spPr>
          <a:xfrm>
            <a:off x="10205788" y="6501269"/>
            <a:ext cx="1001723" cy="8382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5</a:t>
            </a:r>
          </a:p>
        </p:txBody>
      </p:sp>
      <p:sp>
        <p:nvSpPr>
          <p:cNvPr id="336" name="Shape 336"/>
          <p:cNvSpPr/>
          <p:nvPr/>
        </p:nvSpPr>
        <p:spPr>
          <a:xfrm>
            <a:off x="11353407" y="6501269"/>
            <a:ext cx="1001722" cy="8382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6</a:t>
            </a:r>
          </a:p>
        </p:txBody>
      </p:sp>
      <p:sp>
        <p:nvSpPr>
          <p:cNvPr id="337" name="Shape 337"/>
          <p:cNvSpPr/>
          <p:nvPr/>
        </p:nvSpPr>
        <p:spPr>
          <a:xfrm>
            <a:off x="8972734" y="5335178"/>
            <a:ext cx="1001723" cy="838201"/>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1,5</a:t>
            </a:r>
          </a:p>
        </p:txBody>
      </p:sp>
      <p:sp>
        <p:nvSpPr>
          <p:cNvPr id="338" name="Shape 338"/>
          <p:cNvSpPr/>
          <p:nvPr/>
        </p:nvSpPr>
        <p:spPr>
          <a:xfrm>
            <a:off x="8960251" y="4052352"/>
            <a:ext cx="380725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LRU - Least Recently Used</a:t>
            </a:r>
          </a:p>
        </p:txBody>
      </p:sp>
      <p:sp>
        <p:nvSpPr>
          <p:cNvPr id="339" name="Shape 339"/>
          <p:cNvSpPr/>
          <p:nvPr/>
        </p:nvSpPr>
        <p:spPr>
          <a:xfrm>
            <a:off x="1573807" y="5813136"/>
            <a:ext cx="4405512" cy="1270001"/>
          </a:xfrm>
          <a:prstGeom prst="roundRect">
            <a:avLst>
              <a:gd name="adj" fmla="val 15000"/>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RDD</a:t>
            </a:r>
          </a:p>
        </p:txBody>
      </p:sp>
      <p:sp>
        <p:nvSpPr>
          <p:cNvPr id="340" name="Shape 340"/>
          <p:cNvSpPr/>
          <p:nvPr/>
        </p:nvSpPr>
        <p:spPr>
          <a:xfrm>
            <a:off x="1330036" y="726209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1</a:t>
            </a:r>
          </a:p>
        </p:txBody>
      </p:sp>
      <p:sp>
        <p:nvSpPr>
          <p:cNvPr id="341" name="Shape 341"/>
          <p:cNvSpPr/>
          <p:nvPr/>
        </p:nvSpPr>
        <p:spPr>
          <a:xfrm>
            <a:off x="3253509" y="726209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2</a:t>
            </a:r>
          </a:p>
        </p:txBody>
      </p:sp>
      <p:sp>
        <p:nvSpPr>
          <p:cNvPr id="342" name="Shape 342"/>
          <p:cNvSpPr/>
          <p:nvPr/>
        </p:nvSpPr>
        <p:spPr>
          <a:xfrm>
            <a:off x="5075381" y="726209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3</a:t>
            </a:r>
          </a:p>
        </p:txBody>
      </p:sp>
      <p:sp>
        <p:nvSpPr>
          <p:cNvPr id="343" name="Shape 343"/>
          <p:cNvSpPr/>
          <p:nvPr/>
        </p:nvSpPr>
        <p:spPr>
          <a:xfrm>
            <a:off x="1360497" y="8743790"/>
            <a:ext cx="505602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HDFS File =&gt; No of Blocks in HDFS</a:t>
            </a:r>
          </a:p>
          <a:p>
            <a:pPr>
              <a:defRPr sz="2400"/>
            </a:pPr>
            <a:r>
              <a:t>3 Cores =&gt; Parallel Tasks</a:t>
            </a:r>
          </a:p>
        </p:txBody>
      </p:sp>
      <p:sp>
        <p:nvSpPr>
          <p:cNvPr id="344" name="Shape 344"/>
          <p:cNvSpPr/>
          <p:nvPr/>
        </p:nvSpPr>
        <p:spPr>
          <a:xfrm>
            <a:off x="9746267" y="8046925"/>
            <a:ext cx="1270001"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DISK</a:t>
            </a:r>
          </a:p>
        </p:txBody>
      </p:sp>
      <p:sp>
        <p:nvSpPr>
          <p:cNvPr id="345" name="Shape 345"/>
          <p:cNvSpPr/>
          <p:nvPr/>
        </p:nvSpPr>
        <p:spPr>
          <a:xfrm>
            <a:off x="54429" y="39894"/>
            <a:ext cx="76681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 RDD’s &amp; LRU processing</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Screen Shot 2017-02-05 at 2.50.29 pm.png"/>
          <p:cNvPicPr>
            <a:picLocks noChangeAspect="1"/>
          </p:cNvPicPr>
          <p:nvPr/>
        </p:nvPicPr>
        <p:blipFill>
          <a:blip r:embed="rId2">
            <a:extLst/>
          </a:blip>
          <a:stretch>
            <a:fillRect/>
          </a:stretch>
        </p:blipFill>
        <p:spPr>
          <a:xfrm>
            <a:off x="1024803" y="1803367"/>
            <a:ext cx="10527668" cy="5228859"/>
          </a:xfrm>
          <a:prstGeom prst="rect">
            <a:avLst/>
          </a:prstGeom>
          <a:ln w="12700">
            <a:miter lim="400000"/>
          </a:ln>
        </p:spPr>
      </p:pic>
      <p:sp>
        <p:nvSpPr>
          <p:cNvPr id="348" name="Shape 348"/>
          <p:cNvSpPr/>
          <p:nvPr/>
        </p:nvSpPr>
        <p:spPr>
          <a:xfrm>
            <a:off x="3075863" y="187379"/>
            <a:ext cx="558469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spark jobs and partitioning</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 name="Screen Shot 2017-02-05 at 2.52.18 pm.png"/>
          <p:cNvPicPr>
            <a:picLocks noChangeAspect="1"/>
          </p:cNvPicPr>
          <p:nvPr/>
        </p:nvPicPr>
        <p:blipFill>
          <a:blip r:embed="rId2">
            <a:extLst/>
          </a:blip>
          <a:stretch>
            <a:fillRect/>
          </a:stretch>
        </p:blipFill>
        <p:spPr>
          <a:xfrm>
            <a:off x="-1" y="1475626"/>
            <a:ext cx="13004801" cy="6802348"/>
          </a:xfrm>
          <a:prstGeom prst="rect">
            <a:avLst/>
          </a:prstGeom>
          <a:ln w="12700">
            <a:miter lim="400000"/>
          </a:ln>
        </p:spPr>
      </p:pic>
      <p:sp>
        <p:nvSpPr>
          <p:cNvPr id="351" name="Shape 351"/>
          <p:cNvSpPr/>
          <p:nvPr/>
        </p:nvSpPr>
        <p:spPr>
          <a:xfrm>
            <a:off x="4326558" y="299631"/>
            <a:ext cx="34258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Stage Boundary</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